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0" r:id="rId17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10"/>
  </p:normalViewPr>
  <p:slideViewPr>
    <p:cSldViewPr snapToGrid="0" snapToObjects="1">
      <p:cViewPr varScale="1">
        <p:scale>
          <a:sx n="170" d="100"/>
          <a:sy n="170" d="100"/>
        </p:scale>
        <p:origin x="50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0474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34250" y="381000"/>
            <a:ext cx="1238250" cy="1238250"/>
          </a:xfrm>
          <a:prstGeom prst="roundRect">
            <a:avLst>
              <a:gd name="adj" fmla="val 73846"/>
            </a:avLst>
          </a:prstGeom>
          <a:noFill/>
          <a:ln w="19050">
            <a:solidFill>
              <a:srgbClr val="5EEAD4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81000" y="3524250"/>
            <a:ext cx="762000" cy="762000"/>
          </a:xfrm>
          <a:prstGeom prst="roundRect">
            <a:avLst>
              <a:gd name="adj" fmla="val 120000"/>
            </a:avLst>
          </a:prstGeom>
          <a:noFill/>
          <a:ln w="19050">
            <a:solidFill>
              <a:srgbClr val="FBBF24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952500" y="1524000"/>
            <a:ext cx="476250" cy="476250"/>
          </a:xfrm>
          <a:prstGeom prst="roundRect">
            <a:avLst>
              <a:gd name="adj" fmla="val 192000"/>
            </a:avLst>
          </a:prstGeom>
          <a:solidFill>
            <a:srgbClr val="5EEAD4">
              <a:alpha val="15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4059053" y="710654"/>
            <a:ext cx="1025744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470"/>
              </a:lnSpc>
              <a:spcAft>
                <a:spcPts val="1200"/>
              </a:spcAft>
              <a:buNone/>
            </a:pPr>
            <a:r>
              <a:rPr lang="en-US" sz="1050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CHAPTER 3</a:t>
            </a:r>
            <a:endParaRPr lang="en-US" sz="1050" dirty="0"/>
          </a:p>
        </p:txBody>
      </p:sp>
      <p:sp>
        <p:nvSpPr>
          <p:cNvPr id="6" name="Text 4"/>
          <p:cNvSpPr/>
          <p:nvPr/>
        </p:nvSpPr>
        <p:spPr>
          <a:xfrm>
            <a:off x="2575844" y="1213545"/>
            <a:ext cx="3930399" cy="548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320"/>
              </a:lnSpc>
              <a:spcAft>
                <a:spcPts val="900"/>
              </a:spcAft>
              <a:buNone/>
            </a:pPr>
            <a:r>
              <a:rPr lang="en-US" sz="3600" b="1" dirty="0">
                <a:solidFill>
                  <a:srgbClr val="FFFFFF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Scientific Data</a:t>
            </a:r>
            <a:endParaRPr lang="en-US" sz="3600" dirty="0"/>
          </a:p>
        </p:txBody>
      </p:sp>
      <p:sp>
        <p:nvSpPr>
          <p:cNvPr id="7" name="Text 5"/>
          <p:cNvSpPr/>
          <p:nvPr/>
        </p:nvSpPr>
        <p:spPr>
          <a:xfrm>
            <a:off x="2477042" y="1906935"/>
            <a:ext cx="4029201" cy="548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320"/>
              </a:lnSpc>
              <a:spcAft>
                <a:spcPts val="1500"/>
              </a:spcAft>
              <a:buNone/>
            </a:pPr>
            <a:r>
              <a:rPr lang="en-US" sz="3600" b="1" dirty="0">
                <a:solidFill>
                  <a:srgbClr val="FFFFFF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and Workflows</a:t>
            </a:r>
            <a:endParaRPr lang="en-US" sz="3600" dirty="0"/>
          </a:p>
        </p:txBody>
      </p:sp>
      <p:sp>
        <p:nvSpPr>
          <p:cNvPr id="8" name="Text 6"/>
          <p:cNvSpPr/>
          <p:nvPr/>
        </p:nvSpPr>
        <p:spPr>
          <a:xfrm>
            <a:off x="3368796" y="2908846"/>
            <a:ext cx="240640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spcAft>
                <a:spcPts val="2100"/>
              </a:spcAft>
              <a:buNone/>
            </a:pPr>
            <a:r>
              <a:rPr lang="en-US" sz="1500" dirty="0">
                <a:solidFill>
                  <a:srgbClr val="FFFFFF">
                    <a:alpha val="80000"/>
                  </a:srgbClr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The Data Challenge in Science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2698998" y="3594646"/>
            <a:ext cx="809923" cy="304800"/>
          </a:xfrm>
          <a:prstGeom prst="roundRect">
            <a:avLst>
              <a:gd name="adj" fmla="val 62500"/>
            </a:avLst>
          </a:prstGeom>
          <a:solidFill>
            <a:srgbClr val="5EEAD4">
              <a:alpha val="20000"/>
            </a:srgbClr>
          </a:solidFill>
          <a:ln w="9525">
            <a:solidFill>
              <a:srgbClr val="5EEAD4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2836631" y="3680371"/>
            <a:ext cx="53465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dirty="0">
                <a:solidFill>
                  <a:srgbClr val="99F6E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Data Quality</a:t>
            </a:r>
            <a:endParaRPr lang="en-US" sz="750" dirty="0"/>
          </a:p>
        </p:txBody>
      </p:sp>
      <p:sp>
        <p:nvSpPr>
          <p:cNvPr id="11" name="Text 9"/>
          <p:cNvSpPr/>
          <p:nvPr/>
        </p:nvSpPr>
        <p:spPr>
          <a:xfrm>
            <a:off x="3604171" y="3594646"/>
            <a:ext cx="936873" cy="304800"/>
          </a:xfrm>
          <a:prstGeom prst="roundRect">
            <a:avLst>
              <a:gd name="adj" fmla="val 62500"/>
            </a:avLst>
          </a:prstGeom>
          <a:solidFill>
            <a:srgbClr val="5EEAD4">
              <a:alpha val="20000"/>
            </a:srgbClr>
          </a:solidFill>
          <a:ln w="9525">
            <a:solidFill>
              <a:srgbClr val="5EEAD4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3740534" y="3680371"/>
            <a:ext cx="66414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dirty="0">
                <a:solidFill>
                  <a:srgbClr val="99F6E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FAIR Principles</a:t>
            </a:r>
            <a:endParaRPr lang="en-US" sz="750" dirty="0"/>
          </a:p>
        </p:txBody>
      </p:sp>
      <p:sp>
        <p:nvSpPr>
          <p:cNvPr id="13" name="Text 11"/>
          <p:cNvSpPr/>
          <p:nvPr/>
        </p:nvSpPr>
        <p:spPr>
          <a:xfrm>
            <a:off x="4636294" y="3594646"/>
            <a:ext cx="873621" cy="304800"/>
          </a:xfrm>
          <a:prstGeom prst="roundRect">
            <a:avLst>
              <a:gd name="adj" fmla="val 62500"/>
            </a:avLst>
          </a:prstGeom>
          <a:solidFill>
            <a:srgbClr val="5EEAD4">
              <a:alpha val="20000"/>
            </a:srgbClr>
          </a:solidFill>
          <a:ln w="9525">
            <a:solidFill>
              <a:srgbClr val="5EEAD4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4773290" y="3680371"/>
            <a:ext cx="59962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dirty="0">
                <a:solidFill>
                  <a:srgbClr val="99F6E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Augmentation</a:t>
            </a:r>
            <a:endParaRPr lang="en-US" sz="750" dirty="0"/>
          </a:p>
        </p:txBody>
      </p:sp>
      <p:sp>
        <p:nvSpPr>
          <p:cNvPr id="15" name="Text 13"/>
          <p:cNvSpPr/>
          <p:nvPr/>
        </p:nvSpPr>
        <p:spPr>
          <a:xfrm>
            <a:off x="5605165" y="3594646"/>
            <a:ext cx="839837" cy="304800"/>
          </a:xfrm>
          <a:prstGeom prst="roundRect">
            <a:avLst>
              <a:gd name="adj" fmla="val 62500"/>
            </a:avLst>
          </a:prstGeom>
          <a:solidFill>
            <a:srgbClr val="5EEAD4">
              <a:alpha val="20000"/>
            </a:srgbClr>
          </a:solidFill>
          <a:ln w="9525">
            <a:solidFill>
              <a:srgbClr val="5EEAD4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5742499" y="3680371"/>
            <a:ext cx="56516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dirty="0">
                <a:solidFill>
                  <a:srgbClr val="99F6E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Workflows</a:t>
            </a:r>
            <a:endParaRPr lang="en-US" sz="750" dirty="0"/>
          </a:p>
        </p:txBody>
      </p:sp>
      <p:pic>
        <p:nvPicPr>
          <p:cNvPr id="17" name="Image 0" descr="/tmp/rasterized-gradient-cc526577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0500" y="4394746"/>
            <a:ext cx="1143000" cy="38100"/>
          </a:xfrm>
          <a:prstGeom prst="rect">
            <a:avLst/>
          </a:prstGeom>
        </p:spPr>
      </p:pic>
      <p:sp>
        <p:nvSpPr>
          <p:cNvPr id="18" name="Text 15"/>
          <p:cNvSpPr/>
          <p:nvPr/>
        </p:nvSpPr>
        <p:spPr>
          <a:xfrm>
            <a:off x="2961512" y="4808191"/>
            <a:ext cx="382062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buNone/>
            </a:pPr>
            <a:r>
              <a:rPr lang="en-US" sz="1000" dirty="0">
                <a:solidFill>
                  <a:srgbClr val="FFFF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J. Paul Liu, 2026. Generative AI For Science. Leanpub, https://leanpub.com/generativeaiforscience</a:t>
            </a:r>
            <a:endParaRPr lang="en-US" sz="1000" dirty="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76200" cy="5143500"/>
          </a:xfrm>
          <a:prstGeom prst="rect">
            <a:avLst/>
          </a:prstGeom>
          <a:solidFill>
            <a:srgbClr val="10B981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285750" y="228600"/>
            <a:ext cx="4381691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34E4A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The FAIR Principles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285750" y="590550"/>
            <a:ext cx="8743950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Bef>
                <a:spcPts val="450"/>
              </a:spcBef>
              <a:buNone/>
            </a:pPr>
            <a:r>
              <a:rPr lang="en-US" sz="975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Findable, Accessible, Interoperable, Reusable</a:t>
            </a:r>
            <a:endParaRPr lang="en-US" sz="975" dirty="0"/>
          </a:p>
        </p:txBody>
      </p:sp>
      <p:sp>
        <p:nvSpPr>
          <p:cNvPr id="5" name="Text 3"/>
          <p:cNvSpPr/>
          <p:nvPr/>
        </p:nvSpPr>
        <p:spPr>
          <a:xfrm>
            <a:off x="285750" y="1747838"/>
            <a:ext cx="4229100" cy="540990"/>
          </a:xfrm>
          <a:prstGeom prst="rect">
            <a:avLst/>
          </a:pr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000"/>
              </a:srgbClr>
            </a:outerShdw>
          </a:effectLst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304800" y="1747838"/>
            <a:ext cx="0" cy="540990"/>
          </a:xfrm>
          <a:prstGeom prst="line">
            <a:avLst/>
          </a:prstGeom>
          <a:noFill/>
          <a:ln w="38100">
            <a:solidFill>
              <a:srgbClr val="F59E0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438150" y="1865858"/>
            <a:ext cx="304800" cy="304800"/>
          </a:xfrm>
          <a:prstGeom prst="roundRect">
            <a:avLst>
              <a:gd name="adj" fmla="val 18750"/>
            </a:avLst>
          </a:prstGeom>
          <a:solidFill>
            <a:srgbClr val="F59E0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543967" y="1911548"/>
            <a:ext cx="95030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819150" y="1862138"/>
            <a:ext cx="175516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1E1B4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Findable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819150" y="2041178"/>
            <a:ext cx="175516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DOIs, rich metadata, searchable indexes</a:t>
            </a:r>
            <a:endParaRPr lang="en-US" sz="750" dirty="0"/>
          </a:p>
        </p:txBody>
      </p:sp>
      <p:sp>
        <p:nvSpPr>
          <p:cNvPr id="11" name="Text 9"/>
          <p:cNvSpPr/>
          <p:nvPr/>
        </p:nvSpPr>
        <p:spPr>
          <a:xfrm>
            <a:off x="285750" y="2365028"/>
            <a:ext cx="4229100" cy="540990"/>
          </a:xfrm>
          <a:prstGeom prst="rect">
            <a:avLst/>
          </a:pr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000"/>
              </a:srgbClr>
            </a:outerShdw>
          </a:effectLst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304800" y="2365028"/>
            <a:ext cx="0" cy="540990"/>
          </a:xfrm>
          <a:prstGeom prst="line">
            <a:avLst/>
          </a:prstGeom>
          <a:noFill/>
          <a:ln w="38100">
            <a:solidFill>
              <a:srgbClr val="3B82F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438150" y="2483048"/>
            <a:ext cx="304800" cy="304800"/>
          </a:xfrm>
          <a:prstGeom prst="roundRect">
            <a:avLst>
              <a:gd name="adj" fmla="val 18750"/>
            </a:avLst>
          </a:prstGeom>
          <a:solidFill>
            <a:srgbClr val="3B82F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535484" y="2528739"/>
            <a:ext cx="112335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819150" y="2479328"/>
            <a:ext cx="178765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1E1B4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Accessible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819150" y="2658368"/>
            <a:ext cx="178765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HTTP/APIs, authentication where needed</a:t>
            </a:r>
            <a:endParaRPr lang="en-US" sz="750" dirty="0"/>
          </a:p>
        </p:txBody>
      </p:sp>
      <p:sp>
        <p:nvSpPr>
          <p:cNvPr id="17" name="Text 15"/>
          <p:cNvSpPr/>
          <p:nvPr/>
        </p:nvSpPr>
        <p:spPr>
          <a:xfrm>
            <a:off x="285750" y="2982218"/>
            <a:ext cx="4229100" cy="540990"/>
          </a:xfrm>
          <a:prstGeom prst="rect">
            <a:avLst/>
          </a:pr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000"/>
              </a:srgbClr>
            </a:outerShdw>
          </a:effectLst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Shape 16"/>
          <p:cNvSpPr/>
          <p:nvPr/>
        </p:nvSpPr>
        <p:spPr>
          <a:xfrm>
            <a:off x="304800" y="2982218"/>
            <a:ext cx="0" cy="540990"/>
          </a:xfrm>
          <a:prstGeom prst="line">
            <a:avLst/>
          </a:prstGeom>
          <a:noFill/>
          <a:ln w="38100">
            <a:solidFill>
              <a:srgbClr val="10B98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438150" y="3100239"/>
            <a:ext cx="304800" cy="304800"/>
          </a:xfrm>
          <a:prstGeom prst="roundRect">
            <a:avLst>
              <a:gd name="adj" fmla="val 18750"/>
            </a:avLst>
          </a:prstGeom>
          <a:solidFill>
            <a:srgbClr val="10B981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569268" y="3145929"/>
            <a:ext cx="43264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</a:t>
            </a:r>
            <a:endParaRPr lang="en-US" sz="1200" dirty="0"/>
          </a:p>
        </p:txBody>
      </p:sp>
      <p:sp>
        <p:nvSpPr>
          <p:cNvPr id="21" name="Text 19"/>
          <p:cNvSpPr/>
          <p:nvPr/>
        </p:nvSpPr>
        <p:spPr>
          <a:xfrm>
            <a:off x="819150" y="3096518"/>
            <a:ext cx="1674254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1E1B4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Interoperable</a:t>
            </a:r>
            <a:endParaRPr lang="en-US" sz="900" dirty="0"/>
          </a:p>
        </p:txBody>
      </p:sp>
      <p:sp>
        <p:nvSpPr>
          <p:cNvPr id="22" name="Text 20"/>
          <p:cNvSpPr/>
          <p:nvPr/>
        </p:nvSpPr>
        <p:spPr>
          <a:xfrm>
            <a:off x="819150" y="3275558"/>
            <a:ext cx="167425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Standard formats, clear documentation</a:t>
            </a:r>
            <a:endParaRPr lang="en-US" sz="750" dirty="0"/>
          </a:p>
        </p:txBody>
      </p:sp>
      <p:sp>
        <p:nvSpPr>
          <p:cNvPr id="23" name="Text 21"/>
          <p:cNvSpPr/>
          <p:nvPr/>
        </p:nvSpPr>
        <p:spPr>
          <a:xfrm>
            <a:off x="285750" y="3599408"/>
            <a:ext cx="4229100" cy="540990"/>
          </a:xfrm>
          <a:prstGeom prst="rect">
            <a:avLst/>
          </a:pr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000"/>
              </a:srgbClr>
            </a:outerShdw>
          </a:effectLst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Shape 22"/>
          <p:cNvSpPr/>
          <p:nvPr/>
        </p:nvSpPr>
        <p:spPr>
          <a:xfrm>
            <a:off x="304800" y="3599408"/>
            <a:ext cx="0" cy="540990"/>
          </a:xfrm>
          <a:prstGeom prst="line">
            <a:avLst/>
          </a:prstGeom>
          <a:noFill/>
          <a:ln w="38100">
            <a:solidFill>
              <a:srgbClr val="8B5CF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438150" y="3717429"/>
            <a:ext cx="304800" cy="304800"/>
          </a:xfrm>
          <a:prstGeom prst="roundRect">
            <a:avLst>
              <a:gd name="adj" fmla="val 18750"/>
            </a:avLst>
          </a:prstGeom>
          <a:solidFill>
            <a:srgbClr val="8B5CF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535484" y="3763119"/>
            <a:ext cx="112335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</a:t>
            </a:r>
            <a:endParaRPr lang="en-US" sz="1200" dirty="0"/>
          </a:p>
        </p:txBody>
      </p:sp>
      <p:sp>
        <p:nvSpPr>
          <p:cNvPr id="27" name="Text 25"/>
          <p:cNvSpPr/>
          <p:nvPr/>
        </p:nvSpPr>
        <p:spPr>
          <a:xfrm>
            <a:off x="819150" y="3713708"/>
            <a:ext cx="1539300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1E1B4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Reusable</a:t>
            </a:r>
            <a:endParaRPr lang="en-US" sz="900" dirty="0"/>
          </a:p>
        </p:txBody>
      </p:sp>
      <p:sp>
        <p:nvSpPr>
          <p:cNvPr id="28" name="Text 26"/>
          <p:cNvSpPr/>
          <p:nvPr/>
        </p:nvSpPr>
        <p:spPr>
          <a:xfrm>
            <a:off x="819150" y="3892748"/>
            <a:ext cx="153930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Clear licenses, detailed provenance</a:t>
            </a:r>
            <a:endParaRPr lang="en-US" sz="750" dirty="0"/>
          </a:p>
        </p:txBody>
      </p:sp>
      <p:sp>
        <p:nvSpPr>
          <p:cNvPr id="29" name="Text 27"/>
          <p:cNvSpPr/>
          <p:nvPr/>
        </p:nvSpPr>
        <p:spPr>
          <a:xfrm>
            <a:off x="4629150" y="1711672"/>
            <a:ext cx="4313682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0D94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SCIENTIFIC DATA FORMATS</a:t>
            </a:r>
            <a:endParaRPr lang="en-US" sz="825" dirty="0"/>
          </a:p>
        </p:txBody>
      </p:sp>
      <p:sp>
        <p:nvSpPr>
          <p:cNvPr id="30" name="Text 28"/>
          <p:cNvSpPr/>
          <p:nvPr/>
        </p:nvSpPr>
        <p:spPr>
          <a:xfrm>
            <a:off x="4629150" y="1953518"/>
            <a:ext cx="1485454" cy="266700"/>
          </a:xfrm>
          <a:prstGeom prst="roundRect">
            <a:avLst>
              <a:gd name="adj" fmla="val 21429"/>
            </a:avLst>
          </a:prstGeom>
          <a:solidFill>
            <a:srgbClr val="ECFDF5"/>
          </a:solidFill>
          <a:ln w="9525">
            <a:solidFill>
              <a:srgbClr val="6EE7B7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1" name="Text 29"/>
          <p:cNvSpPr/>
          <p:nvPr/>
        </p:nvSpPr>
        <p:spPr>
          <a:xfrm>
            <a:off x="4733925" y="2020193"/>
            <a:ext cx="130142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04785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HDF5</a:t>
            </a:r>
            <a:r>
              <a:rPr lang="en-US" sz="750" dirty="0">
                <a:solidFill>
                  <a:srgbClr val="04785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— General, hierarchical</a:t>
            </a:r>
            <a:endParaRPr lang="en-US" sz="750" dirty="0"/>
          </a:p>
        </p:txBody>
      </p:sp>
      <p:sp>
        <p:nvSpPr>
          <p:cNvPr id="32" name="Text 30"/>
          <p:cNvSpPr/>
          <p:nvPr/>
        </p:nvSpPr>
        <p:spPr>
          <a:xfrm>
            <a:off x="6171754" y="1953518"/>
            <a:ext cx="1649164" cy="266700"/>
          </a:xfrm>
          <a:prstGeom prst="roundRect">
            <a:avLst>
              <a:gd name="adj" fmla="val 21429"/>
            </a:avLst>
          </a:prstGeom>
          <a:solidFill>
            <a:srgbClr val="ECFDF5"/>
          </a:solidFill>
          <a:ln w="9525">
            <a:solidFill>
              <a:srgbClr val="6EE7B7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3" name="Text 31"/>
          <p:cNvSpPr/>
          <p:nvPr/>
        </p:nvSpPr>
        <p:spPr>
          <a:xfrm>
            <a:off x="6276529" y="2020193"/>
            <a:ext cx="146840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04785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NetCDF</a:t>
            </a:r>
            <a:r>
              <a:rPr lang="en-US" sz="750" dirty="0">
                <a:solidFill>
                  <a:srgbClr val="04785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— Climate, CF-compliant</a:t>
            </a:r>
            <a:endParaRPr lang="en-US" sz="750" dirty="0"/>
          </a:p>
        </p:txBody>
      </p:sp>
      <p:sp>
        <p:nvSpPr>
          <p:cNvPr id="34" name="Text 32"/>
          <p:cNvSpPr/>
          <p:nvPr/>
        </p:nvSpPr>
        <p:spPr>
          <a:xfrm>
            <a:off x="4629150" y="2277368"/>
            <a:ext cx="1231255" cy="266700"/>
          </a:xfrm>
          <a:prstGeom prst="roundRect">
            <a:avLst>
              <a:gd name="adj" fmla="val 21429"/>
            </a:avLst>
          </a:prstGeom>
          <a:solidFill>
            <a:srgbClr val="ECFDF5"/>
          </a:solidFill>
          <a:ln w="9525">
            <a:solidFill>
              <a:srgbClr val="6EE7B7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5" name="Text 33"/>
          <p:cNvSpPr/>
          <p:nvPr/>
        </p:nvSpPr>
        <p:spPr>
          <a:xfrm>
            <a:off x="4733925" y="2344043"/>
            <a:ext cx="104213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04785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Zarr</a:t>
            </a:r>
            <a:r>
              <a:rPr lang="en-US" sz="750" dirty="0">
                <a:solidFill>
                  <a:srgbClr val="04785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— Cloud-optimized</a:t>
            </a:r>
            <a:endParaRPr lang="en-US" sz="750" dirty="0"/>
          </a:p>
        </p:txBody>
      </p:sp>
      <p:sp>
        <p:nvSpPr>
          <p:cNvPr id="36" name="Text 34"/>
          <p:cNvSpPr/>
          <p:nvPr/>
        </p:nvSpPr>
        <p:spPr>
          <a:xfrm>
            <a:off x="5917555" y="2277368"/>
            <a:ext cx="1347490" cy="266700"/>
          </a:xfrm>
          <a:prstGeom prst="roundRect">
            <a:avLst>
              <a:gd name="adj" fmla="val 21429"/>
            </a:avLst>
          </a:prstGeom>
          <a:solidFill>
            <a:srgbClr val="ECFDF5"/>
          </a:solidFill>
          <a:ln w="9525">
            <a:solidFill>
              <a:srgbClr val="6EE7B7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7" name="Text 35"/>
          <p:cNvSpPr/>
          <p:nvPr/>
        </p:nvSpPr>
        <p:spPr>
          <a:xfrm>
            <a:off x="6022330" y="2344043"/>
            <a:ext cx="116069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04785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FASTQ/BAM</a:t>
            </a:r>
            <a:r>
              <a:rPr lang="en-US" sz="750" dirty="0">
                <a:solidFill>
                  <a:srgbClr val="04785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— Genomics</a:t>
            </a:r>
            <a:endParaRPr lang="en-US" sz="750" dirty="0"/>
          </a:p>
        </p:txBody>
      </p:sp>
      <p:sp>
        <p:nvSpPr>
          <p:cNvPr id="38" name="Text 36"/>
          <p:cNvSpPr/>
          <p:nvPr/>
        </p:nvSpPr>
        <p:spPr>
          <a:xfrm>
            <a:off x="7322195" y="2277368"/>
            <a:ext cx="1172914" cy="266700"/>
          </a:xfrm>
          <a:prstGeom prst="roundRect">
            <a:avLst>
              <a:gd name="adj" fmla="val 21429"/>
            </a:avLst>
          </a:prstGeom>
          <a:solidFill>
            <a:srgbClr val="ECFDF5"/>
          </a:solidFill>
          <a:ln w="9525">
            <a:solidFill>
              <a:srgbClr val="6EE7B7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9" name="Text 37"/>
          <p:cNvSpPr/>
          <p:nvPr/>
        </p:nvSpPr>
        <p:spPr>
          <a:xfrm>
            <a:off x="7426970" y="2344043"/>
            <a:ext cx="98263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04785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CIF/PDB</a:t>
            </a:r>
            <a:r>
              <a:rPr lang="en-US" sz="750" dirty="0">
                <a:solidFill>
                  <a:srgbClr val="04785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— Structures</a:t>
            </a:r>
            <a:endParaRPr lang="en-US" sz="750" dirty="0"/>
          </a:p>
        </p:txBody>
      </p:sp>
      <p:sp>
        <p:nvSpPr>
          <p:cNvPr id="40" name="Text 38"/>
          <p:cNvSpPr/>
          <p:nvPr/>
        </p:nvSpPr>
        <p:spPr>
          <a:xfrm>
            <a:off x="4629150" y="2677418"/>
            <a:ext cx="4313682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Bef>
                <a:spcPts val="300"/>
              </a:spcBef>
              <a:buNone/>
            </a:pPr>
            <a:r>
              <a:rPr lang="en-US" sz="825" b="1" dirty="0">
                <a:solidFill>
                  <a:srgbClr val="0D94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METADATA STANDARDS</a:t>
            </a:r>
            <a:endParaRPr lang="en-US" sz="825" dirty="0"/>
          </a:p>
        </p:txBody>
      </p:sp>
      <p:sp>
        <p:nvSpPr>
          <p:cNvPr id="41" name="Text 39"/>
          <p:cNvSpPr/>
          <p:nvPr/>
        </p:nvSpPr>
        <p:spPr>
          <a:xfrm>
            <a:off x="4629150" y="2919264"/>
            <a:ext cx="4229100" cy="685800"/>
          </a:xfrm>
          <a:prstGeom prst="roundRect">
            <a:avLst>
              <a:gd name="adj" fmla="val 11111"/>
            </a:avLst>
          </a:prstGeom>
          <a:solidFill>
            <a:srgbClr val="FFFFFF"/>
          </a:solidFill>
          <a:ln w="9525">
            <a:solidFill>
              <a:srgbClr val="E2E8F0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2" name="Text 40"/>
          <p:cNvSpPr/>
          <p:nvPr/>
        </p:nvSpPr>
        <p:spPr>
          <a:xfrm>
            <a:off x="4733925" y="3024039"/>
            <a:ext cx="35643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Climate:</a:t>
            </a:r>
            <a:endParaRPr lang="en-US" sz="750" dirty="0"/>
          </a:p>
        </p:txBody>
      </p:sp>
      <p:sp>
        <p:nvSpPr>
          <p:cNvPr id="43" name="Text 41"/>
          <p:cNvSpPr/>
          <p:nvPr/>
        </p:nvSpPr>
        <p:spPr>
          <a:xfrm>
            <a:off x="7569250" y="3024039"/>
            <a:ext cx="120791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0D94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CF Conventions, ISO 19115</a:t>
            </a:r>
            <a:endParaRPr lang="en-US" sz="750" dirty="0"/>
          </a:p>
        </p:txBody>
      </p:sp>
      <p:sp>
        <p:nvSpPr>
          <p:cNvPr id="44" name="Text 42"/>
          <p:cNvSpPr/>
          <p:nvPr/>
        </p:nvSpPr>
        <p:spPr>
          <a:xfrm>
            <a:off x="4733925" y="3195489"/>
            <a:ext cx="46437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Genomics:</a:t>
            </a:r>
            <a:endParaRPr lang="en-US" sz="750" dirty="0"/>
          </a:p>
        </p:txBody>
      </p:sp>
      <p:sp>
        <p:nvSpPr>
          <p:cNvPr id="45" name="Text 43"/>
          <p:cNvSpPr/>
          <p:nvPr/>
        </p:nvSpPr>
        <p:spPr>
          <a:xfrm>
            <a:off x="7646938" y="3195489"/>
            <a:ext cx="112866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0D94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NCBI BioSample, ISA-Tab</a:t>
            </a:r>
            <a:endParaRPr lang="en-US" sz="750" dirty="0"/>
          </a:p>
        </p:txBody>
      </p:sp>
      <p:sp>
        <p:nvSpPr>
          <p:cNvPr id="46" name="Text 44"/>
          <p:cNvSpPr/>
          <p:nvPr/>
        </p:nvSpPr>
        <p:spPr>
          <a:xfrm>
            <a:off x="4733925" y="3366939"/>
            <a:ext cx="46437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Chemistry:</a:t>
            </a:r>
            <a:endParaRPr lang="en-US" sz="750" dirty="0"/>
          </a:p>
        </p:txBody>
      </p:sp>
      <p:sp>
        <p:nvSpPr>
          <p:cNvPr id="47" name="Text 45"/>
          <p:cNvSpPr/>
          <p:nvPr/>
        </p:nvSpPr>
        <p:spPr>
          <a:xfrm>
            <a:off x="8049220" y="3366939"/>
            <a:ext cx="71834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0D94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InChI, PubChem</a:t>
            </a:r>
            <a:endParaRPr lang="en-US" sz="750" dirty="0"/>
          </a:p>
        </p:txBody>
      </p:sp>
      <p:sp>
        <p:nvSpPr>
          <p:cNvPr id="48" name="Text 46"/>
          <p:cNvSpPr/>
          <p:nvPr/>
        </p:nvSpPr>
        <p:spPr>
          <a:xfrm>
            <a:off x="4629150" y="3700314"/>
            <a:ext cx="4229100" cy="476250"/>
          </a:xfrm>
          <a:prstGeom prst="roundRect">
            <a:avLst>
              <a:gd name="adj" fmla="val 16000"/>
            </a:avLst>
          </a:prstGeom>
          <a:solidFill>
            <a:srgbClr val="EFF6FF"/>
          </a:solidFill>
          <a:ln w="9525">
            <a:solidFill>
              <a:srgbClr val="93C5FD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9" name="Text 47"/>
          <p:cNvSpPr/>
          <p:nvPr/>
        </p:nvSpPr>
        <p:spPr>
          <a:xfrm>
            <a:off x="4733925" y="3805089"/>
            <a:ext cx="4099941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1E40A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NIH 2025-2030:</a:t>
            </a:r>
            <a:r>
              <a:rPr lang="en-US" sz="750" dirty="0">
                <a:solidFill>
                  <a:srgbClr val="1E40A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FAIR principles are foundational for biomedical research. Data management plans required for NIH-funded research.</a:t>
            </a:r>
            <a:endParaRPr lang="en-US" sz="750" dirty="0"/>
          </a:p>
        </p:txBody>
      </p:sp>
      <p:sp>
        <p:nvSpPr>
          <p:cNvPr id="50" name="Text 48"/>
          <p:cNvSpPr/>
          <p:nvPr/>
        </p:nvSpPr>
        <p:spPr>
          <a:xfrm>
            <a:off x="285750" y="4775895"/>
            <a:ext cx="382062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J. Paul Liu, 2026. Generative AI For Science. Leanpub, https://leanpub.com/generativeaiforscience</a:t>
            </a:r>
            <a:endParaRPr lang="en-US" sz="675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5750" y="228600"/>
            <a:ext cx="8743950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 IV: DATA PREPARATION</a:t>
            </a:r>
            <a:endParaRPr lang="en-US" sz="825" dirty="0"/>
          </a:p>
        </p:txBody>
      </p:sp>
      <p:sp>
        <p:nvSpPr>
          <p:cNvPr id="3" name="Text 1"/>
          <p:cNvSpPr/>
          <p:nvPr/>
        </p:nvSpPr>
        <p:spPr>
          <a:xfrm>
            <a:off x="285750" y="432346"/>
            <a:ext cx="4381691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The AI-Ready Data Pipeline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285750" y="1374428"/>
            <a:ext cx="4572000" cy="247650"/>
          </a:xfrm>
          <a:prstGeom prst="roundRect">
            <a:avLst>
              <a:gd name="adj" fmla="val 23077"/>
            </a:avLst>
          </a:prstGeom>
          <a:solidFill>
            <a:srgbClr val="DC262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376047" y="1431578"/>
            <a:ext cx="439140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Raw Data</a:t>
            </a:r>
            <a:endParaRPr lang="en-US" sz="750" dirty="0"/>
          </a:p>
        </p:txBody>
      </p:sp>
      <p:sp>
        <p:nvSpPr>
          <p:cNvPr id="6" name="Text 4"/>
          <p:cNvSpPr/>
          <p:nvPr/>
        </p:nvSpPr>
        <p:spPr>
          <a:xfrm>
            <a:off x="240030" y="1641128"/>
            <a:ext cx="4663440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60"/>
              </a:lnSpc>
              <a:buNone/>
            </a:pPr>
            <a:r>
              <a:rPr lang="en-US" sz="900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↓</a:t>
            </a:r>
            <a:endParaRPr lang="en-US" sz="900" dirty="0"/>
          </a:p>
        </p:txBody>
      </p:sp>
      <p:sp>
        <p:nvSpPr>
          <p:cNvPr id="7" name="Text 5"/>
          <p:cNvSpPr/>
          <p:nvPr/>
        </p:nvSpPr>
        <p:spPr>
          <a:xfrm>
            <a:off x="285750" y="1820168"/>
            <a:ext cx="4572000" cy="266700"/>
          </a:xfrm>
          <a:prstGeom prst="roundRect">
            <a:avLst>
              <a:gd name="adj" fmla="val 21429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385763" y="1886843"/>
            <a:ext cx="437197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Quality Control — Remove outliers</a:t>
            </a:r>
            <a:endParaRPr lang="en-US" sz="750" dirty="0"/>
          </a:p>
        </p:txBody>
      </p:sp>
      <p:sp>
        <p:nvSpPr>
          <p:cNvPr id="9" name="Text 7"/>
          <p:cNvSpPr/>
          <p:nvPr/>
        </p:nvSpPr>
        <p:spPr>
          <a:xfrm>
            <a:off x="240030" y="2105918"/>
            <a:ext cx="4663440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60"/>
              </a:lnSpc>
              <a:buNone/>
            </a:pPr>
            <a:r>
              <a:rPr lang="en-US" sz="900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↓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285750" y="2284958"/>
            <a:ext cx="4572000" cy="266700"/>
          </a:xfrm>
          <a:prstGeom prst="roundRect">
            <a:avLst>
              <a:gd name="adj" fmla="val 21429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385763" y="2351633"/>
            <a:ext cx="437197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Cleaning — Handle missing values</a:t>
            </a:r>
            <a:endParaRPr lang="en-US" sz="750" dirty="0"/>
          </a:p>
        </p:txBody>
      </p:sp>
      <p:sp>
        <p:nvSpPr>
          <p:cNvPr id="12" name="Text 10"/>
          <p:cNvSpPr/>
          <p:nvPr/>
        </p:nvSpPr>
        <p:spPr>
          <a:xfrm>
            <a:off x="240030" y="2570708"/>
            <a:ext cx="4663440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60"/>
              </a:lnSpc>
              <a:buNone/>
            </a:pPr>
            <a:r>
              <a:rPr lang="en-US" sz="900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↓</a:t>
            </a:r>
            <a:endParaRPr lang="en-US" sz="900" dirty="0"/>
          </a:p>
        </p:txBody>
      </p:sp>
      <p:sp>
        <p:nvSpPr>
          <p:cNvPr id="13" name="Text 11"/>
          <p:cNvSpPr/>
          <p:nvPr/>
        </p:nvSpPr>
        <p:spPr>
          <a:xfrm>
            <a:off x="285750" y="2749748"/>
            <a:ext cx="4572000" cy="266700"/>
          </a:xfrm>
          <a:prstGeom prst="roundRect">
            <a:avLst>
              <a:gd name="adj" fmla="val 21429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385763" y="2816423"/>
            <a:ext cx="437197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Normalization — Scale features</a:t>
            </a:r>
            <a:endParaRPr lang="en-US" sz="750" dirty="0"/>
          </a:p>
        </p:txBody>
      </p:sp>
      <p:sp>
        <p:nvSpPr>
          <p:cNvPr id="15" name="Text 13"/>
          <p:cNvSpPr/>
          <p:nvPr/>
        </p:nvSpPr>
        <p:spPr>
          <a:xfrm>
            <a:off x="240030" y="3035498"/>
            <a:ext cx="4663440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60"/>
              </a:lnSpc>
              <a:buNone/>
            </a:pPr>
            <a:r>
              <a:rPr lang="en-US" sz="900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↓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285750" y="3214539"/>
            <a:ext cx="4572000" cy="266700"/>
          </a:xfrm>
          <a:prstGeom prst="roundRect">
            <a:avLst>
              <a:gd name="adj" fmla="val 21429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385763" y="3281214"/>
            <a:ext cx="437197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Splitting — Train/val/test sets</a:t>
            </a:r>
            <a:endParaRPr lang="en-US" sz="750" dirty="0"/>
          </a:p>
        </p:txBody>
      </p:sp>
      <p:sp>
        <p:nvSpPr>
          <p:cNvPr id="18" name="Text 16"/>
          <p:cNvSpPr/>
          <p:nvPr/>
        </p:nvSpPr>
        <p:spPr>
          <a:xfrm>
            <a:off x="240030" y="3500289"/>
            <a:ext cx="4663440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60"/>
              </a:lnSpc>
              <a:buNone/>
            </a:pPr>
            <a:r>
              <a:rPr lang="en-US" sz="900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↓</a:t>
            </a:r>
            <a:endParaRPr lang="en-US" sz="900" dirty="0"/>
          </a:p>
        </p:txBody>
      </p:sp>
      <p:sp>
        <p:nvSpPr>
          <p:cNvPr id="19" name="Text 17"/>
          <p:cNvSpPr/>
          <p:nvPr/>
        </p:nvSpPr>
        <p:spPr>
          <a:xfrm>
            <a:off x="285750" y="3679329"/>
            <a:ext cx="4572000" cy="266700"/>
          </a:xfrm>
          <a:prstGeom prst="roundRect">
            <a:avLst>
              <a:gd name="adj" fmla="val 21429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385763" y="3746004"/>
            <a:ext cx="437197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Augmentation — Generate variations</a:t>
            </a:r>
            <a:endParaRPr lang="en-US" sz="750" dirty="0"/>
          </a:p>
        </p:txBody>
      </p:sp>
      <p:sp>
        <p:nvSpPr>
          <p:cNvPr id="21" name="Text 19"/>
          <p:cNvSpPr/>
          <p:nvPr/>
        </p:nvSpPr>
        <p:spPr>
          <a:xfrm>
            <a:off x="240030" y="3965079"/>
            <a:ext cx="4663440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60"/>
              </a:lnSpc>
              <a:buNone/>
            </a:pPr>
            <a:r>
              <a:rPr lang="en-US" sz="900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↓</a:t>
            </a:r>
            <a:endParaRPr lang="en-US" sz="900" dirty="0"/>
          </a:p>
        </p:txBody>
      </p:sp>
      <p:sp>
        <p:nvSpPr>
          <p:cNvPr id="22" name="Text 20"/>
          <p:cNvSpPr/>
          <p:nvPr/>
        </p:nvSpPr>
        <p:spPr>
          <a:xfrm>
            <a:off x="285750" y="4144119"/>
            <a:ext cx="4572000" cy="247650"/>
          </a:xfrm>
          <a:prstGeom prst="roundRect">
            <a:avLst>
              <a:gd name="adj" fmla="val 23077"/>
            </a:avLst>
          </a:prstGeom>
          <a:solidFill>
            <a:srgbClr val="10B981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3" name="Text 21"/>
          <p:cNvSpPr/>
          <p:nvPr/>
        </p:nvSpPr>
        <p:spPr>
          <a:xfrm>
            <a:off x="376047" y="4201269"/>
            <a:ext cx="439140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AI-Ready Dataset</a:t>
            </a:r>
            <a:endParaRPr lang="en-US" sz="750" dirty="0"/>
          </a:p>
        </p:txBody>
      </p:sp>
      <p:sp>
        <p:nvSpPr>
          <p:cNvPr id="24" name="Text 22"/>
          <p:cNvSpPr/>
          <p:nvPr/>
        </p:nvSpPr>
        <p:spPr>
          <a:xfrm>
            <a:off x="5048250" y="1412081"/>
            <a:ext cx="3810000" cy="1012478"/>
          </a:xfrm>
          <a:prstGeom prst="roundRect">
            <a:avLst>
              <a:gd name="adj" fmla="val 9408"/>
            </a:avLst>
          </a:prstGeom>
          <a:solidFill>
            <a:srgbClr val="FBBF24">
              <a:alpha val="20000"/>
            </a:srgbClr>
          </a:solidFill>
          <a:ln w="19050">
            <a:solidFill>
              <a:srgbClr val="FBBF24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5200650" y="1564481"/>
            <a:ext cx="3575304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600"/>
              </a:spcAft>
              <a:buNone/>
            </a:pPr>
            <a:r>
              <a:rPr lang="en-US" sz="900" b="1" dirty="0">
                <a:solidFill>
                  <a:srgbClr val="FDE04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Data-Centric AI Paradigm</a:t>
            </a:r>
            <a:endParaRPr lang="en-US" sz="900" dirty="0"/>
          </a:p>
        </p:txBody>
      </p:sp>
      <p:sp>
        <p:nvSpPr>
          <p:cNvPr id="26" name="Text 24"/>
          <p:cNvSpPr/>
          <p:nvPr/>
        </p:nvSpPr>
        <p:spPr>
          <a:xfrm>
            <a:off x="5200650" y="1800671"/>
            <a:ext cx="3575304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38"/>
              </a:lnSpc>
              <a:buNone/>
            </a:pPr>
            <a:r>
              <a:rPr lang="en-US" sz="825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Systematic engineering of data—improving quality, addressing biases, augmenting limited datasets—often yields </a:t>
            </a:r>
            <a:r>
              <a:rPr lang="en-US" sz="825" b="1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greater performance gains</a:t>
            </a:r>
            <a:r>
              <a:rPr lang="en-US" sz="825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than model improvements alone.</a:t>
            </a:r>
            <a:endParaRPr lang="en-US" sz="825" dirty="0"/>
          </a:p>
        </p:txBody>
      </p:sp>
      <p:sp>
        <p:nvSpPr>
          <p:cNvPr id="27" name="Text 25"/>
          <p:cNvSpPr/>
          <p:nvPr/>
        </p:nvSpPr>
        <p:spPr>
          <a:xfrm>
            <a:off x="5048250" y="2519809"/>
            <a:ext cx="3810000" cy="1104900"/>
          </a:xfrm>
          <a:prstGeom prst="roundRect">
            <a:avLst>
              <a:gd name="adj" fmla="val 8621"/>
            </a:avLst>
          </a:prstGeom>
          <a:solidFill>
            <a:srgbClr val="FFFFFF">
              <a:alpha val="5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8" name="Text 26"/>
          <p:cNvSpPr/>
          <p:nvPr/>
        </p:nvSpPr>
        <p:spPr>
          <a:xfrm>
            <a:off x="5172075" y="2643634"/>
            <a:ext cx="363359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600"/>
              </a:spcAft>
              <a:buNone/>
            </a:pPr>
            <a:r>
              <a:rPr lang="en-US" sz="750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PRACTICES</a:t>
            </a:r>
            <a:endParaRPr lang="en-US" sz="750" dirty="0"/>
          </a:p>
        </p:txBody>
      </p:sp>
      <p:sp>
        <p:nvSpPr>
          <p:cNvPr id="29" name="Text 27"/>
          <p:cNvSpPr/>
          <p:nvPr/>
        </p:nvSpPr>
        <p:spPr>
          <a:xfrm>
            <a:off x="5172075" y="2853184"/>
            <a:ext cx="363359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Data quality over quantity</a:t>
            </a:r>
            <a:endParaRPr lang="en-US" sz="750" dirty="0"/>
          </a:p>
        </p:txBody>
      </p:sp>
      <p:sp>
        <p:nvSpPr>
          <p:cNvPr id="30" name="Text 28"/>
          <p:cNvSpPr/>
          <p:nvPr/>
        </p:nvSpPr>
        <p:spPr>
          <a:xfrm>
            <a:off x="5172075" y="3024634"/>
            <a:ext cx="363359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Targeted augmentation for edge cases</a:t>
            </a:r>
            <a:endParaRPr lang="en-US" sz="750" dirty="0"/>
          </a:p>
        </p:txBody>
      </p:sp>
      <p:sp>
        <p:nvSpPr>
          <p:cNvPr id="31" name="Text 29"/>
          <p:cNvSpPr/>
          <p:nvPr/>
        </p:nvSpPr>
        <p:spPr>
          <a:xfrm>
            <a:off x="5172075" y="3196084"/>
            <a:ext cx="363359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Iterative refinement from model errors</a:t>
            </a:r>
            <a:endParaRPr lang="en-US" sz="750" dirty="0"/>
          </a:p>
        </p:txBody>
      </p:sp>
      <p:sp>
        <p:nvSpPr>
          <p:cNvPr id="32" name="Text 30"/>
          <p:cNvSpPr/>
          <p:nvPr/>
        </p:nvSpPr>
        <p:spPr>
          <a:xfrm>
            <a:off x="5172075" y="3367534"/>
            <a:ext cx="363359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Domain expert integration</a:t>
            </a:r>
            <a:endParaRPr lang="en-US" sz="750" dirty="0"/>
          </a:p>
        </p:txBody>
      </p:sp>
      <p:sp>
        <p:nvSpPr>
          <p:cNvPr id="33" name="Text 31"/>
          <p:cNvSpPr/>
          <p:nvPr/>
        </p:nvSpPr>
        <p:spPr>
          <a:xfrm>
            <a:off x="5048250" y="3719959"/>
            <a:ext cx="3810000" cy="634305"/>
          </a:xfrm>
          <a:prstGeom prst="roundRect">
            <a:avLst>
              <a:gd name="adj" fmla="val 15016"/>
            </a:avLst>
          </a:prstGeom>
          <a:solidFill>
            <a:srgbClr val="FFFFFF">
              <a:alpha val="5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4" name="Text 32"/>
          <p:cNvSpPr/>
          <p:nvPr/>
        </p:nvSpPr>
        <p:spPr>
          <a:xfrm>
            <a:off x="5172075" y="3843784"/>
            <a:ext cx="363359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450"/>
              </a:spcAft>
              <a:buNone/>
            </a:pPr>
            <a:r>
              <a:rPr lang="en-US" sz="750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QC CHECKS</a:t>
            </a:r>
            <a:endParaRPr lang="en-US" sz="750" dirty="0"/>
          </a:p>
        </p:txBody>
      </p:sp>
      <p:sp>
        <p:nvSpPr>
          <p:cNvPr id="35" name="Text 33"/>
          <p:cNvSpPr/>
          <p:nvPr/>
        </p:nvSpPr>
        <p:spPr>
          <a:xfrm>
            <a:off x="5172075" y="4034284"/>
            <a:ext cx="714673" cy="196155"/>
          </a:xfrm>
          <a:prstGeom prst="roundRect">
            <a:avLst>
              <a:gd name="adj" fmla="val 19423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6" name="Text 34"/>
          <p:cNvSpPr/>
          <p:nvPr/>
        </p:nvSpPr>
        <p:spPr>
          <a:xfrm>
            <a:off x="5248275" y="4072384"/>
            <a:ext cx="573518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Missing values</a:t>
            </a:r>
            <a:endParaRPr lang="en-US" sz="675" dirty="0"/>
          </a:p>
        </p:txBody>
      </p:sp>
      <p:sp>
        <p:nvSpPr>
          <p:cNvPr id="37" name="Text 35"/>
          <p:cNvSpPr/>
          <p:nvPr/>
        </p:nvSpPr>
        <p:spPr>
          <a:xfrm>
            <a:off x="5943898" y="4034284"/>
            <a:ext cx="695771" cy="196155"/>
          </a:xfrm>
          <a:prstGeom prst="roundRect">
            <a:avLst>
              <a:gd name="adj" fmla="val 19423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8" name="Text 36"/>
          <p:cNvSpPr/>
          <p:nvPr/>
        </p:nvSpPr>
        <p:spPr>
          <a:xfrm>
            <a:off x="6020098" y="4072384"/>
            <a:ext cx="554239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Range checks</a:t>
            </a:r>
            <a:endParaRPr lang="en-US" sz="675" dirty="0"/>
          </a:p>
        </p:txBody>
      </p:sp>
      <p:sp>
        <p:nvSpPr>
          <p:cNvPr id="39" name="Text 37"/>
          <p:cNvSpPr/>
          <p:nvPr/>
        </p:nvSpPr>
        <p:spPr>
          <a:xfrm>
            <a:off x="6696819" y="4034284"/>
            <a:ext cx="552748" cy="196155"/>
          </a:xfrm>
          <a:prstGeom prst="roundRect">
            <a:avLst>
              <a:gd name="adj" fmla="val 19423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0" name="Text 38"/>
          <p:cNvSpPr/>
          <p:nvPr/>
        </p:nvSpPr>
        <p:spPr>
          <a:xfrm>
            <a:off x="6773019" y="4072384"/>
            <a:ext cx="408355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Duplicates</a:t>
            </a:r>
            <a:endParaRPr lang="en-US" sz="675" dirty="0"/>
          </a:p>
        </p:txBody>
      </p:sp>
      <p:sp>
        <p:nvSpPr>
          <p:cNvPr id="41" name="Text 39"/>
          <p:cNvSpPr/>
          <p:nvPr/>
        </p:nvSpPr>
        <p:spPr>
          <a:xfrm>
            <a:off x="7306717" y="4034284"/>
            <a:ext cx="679400" cy="196155"/>
          </a:xfrm>
          <a:prstGeom prst="roundRect">
            <a:avLst>
              <a:gd name="adj" fmla="val 19423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2" name="Text 40"/>
          <p:cNvSpPr/>
          <p:nvPr/>
        </p:nvSpPr>
        <p:spPr>
          <a:xfrm>
            <a:off x="7382917" y="4072384"/>
            <a:ext cx="53754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Outliers (&gt;3σ)</a:t>
            </a:r>
            <a:endParaRPr lang="en-US" sz="675" dirty="0"/>
          </a:p>
        </p:txBody>
      </p:sp>
      <p:sp>
        <p:nvSpPr>
          <p:cNvPr id="43" name="Text 41"/>
          <p:cNvSpPr/>
          <p:nvPr/>
        </p:nvSpPr>
        <p:spPr>
          <a:xfrm>
            <a:off x="285750" y="4775895"/>
            <a:ext cx="382062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>
                    <a:alpha val="4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J. Paul Liu, 2026. Generative AI For Science. Leanpub, https://leanpub.com/generativeaiforscience</a:t>
            </a:r>
            <a:endParaRPr lang="en-US" sz="675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76200" cy="5143500"/>
          </a:xfrm>
          <a:prstGeom prst="rect">
            <a:avLst/>
          </a:prstGeom>
          <a:solidFill>
            <a:srgbClr val="F59E0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285750" y="228600"/>
            <a:ext cx="8743950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dirty="0">
                <a:solidFill>
                  <a:srgbClr val="F59E0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2024-2025 DEVELOPMENT</a:t>
            </a:r>
            <a:endParaRPr lang="en-US" sz="825" dirty="0"/>
          </a:p>
        </p:txBody>
      </p:sp>
      <p:sp>
        <p:nvSpPr>
          <p:cNvPr id="4" name="Text 2"/>
          <p:cNvSpPr/>
          <p:nvPr/>
        </p:nvSpPr>
        <p:spPr>
          <a:xfrm>
            <a:off x="285750" y="432346"/>
            <a:ext cx="442055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134E4A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Autonomous and Self-Driving Labs</a:t>
            </a:r>
            <a:endParaRPr lang="en-US" sz="2250" dirty="0"/>
          </a:p>
        </p:txBody>
      </p:sp>
      <p:sp>
        <p:nvSpPr>
          <p:cNvPr id="5" name="Text 3"/>
          <p:cNvSpPr/>
          <p:nvPr/>
        </p:nvSpPr>
        <p:spPr>
          <a:xfrm>
            <a:off x="285750" y="1711672"/>
            <a:ext cx="4294251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900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Integration of AI planning with robotic execution enables closed-loop experimentation, dramatically accelerating discovery.</a:t>
            </a:r>
            <a:endParaRPr lang="en-US" sz="900" dirty="0"/>
          </a:p>
        </p:txBody>
      </p:sp>
      <p:sp>
        <p:nvSpPr>
          <p:cNvPr id="6" name="Text 4"/>
          <p:cNvSpPr/>
          <p:nvPr/>
        </p:nvSpPr>
        <p:spPr>
          <a:xfrm>
            <a:off x="285750" y="2149822"/>
            <a:ext cx="4210050" cy="1175296"/>
          </a:xfrm>
          <a:prstGeom prst="roundRect">
            <a:avLst>
              <a:gd name="adj" fmla="val 8104"/>
            </a:avLst>
          </a:prstGeom>
          <a:solidFill>
            <a:srgbClr val="FFFFFF"/>
          </a:solidFill>
          <a:ln w="9525">
            <a:solidFill>
              <a:srgbClr val="E2E8F0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409575" y="2273647"/>
            <a:ext cx="4041648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600"/>
              </a:spcAft>
              <a:buNone/>
            </a:pPr>
            <a:r>
              <a:rPr lang="en-US" sz="825" b="1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Components</a:t>
            </a:r>
            <a:endParaRPr lang="en-US" sz="825" dirty="0"/>
          </a:p>
        </p:txBody>
      </p:sp>
      <p:sp>
        <p:nvSpPr>
          <p:cNvPr id="8" name="Text 6"/>
          <p:cNvSpPr/>
          <p:nvPr/>
        </p:nvSpPr>
        <p:spPr>
          <a:xfrm>
            <a:off x="409575" y="2525018"/>
            <a:ext cx="76200" cy="76200"/>
          </a:xfrm>
          <a:prstGeom prst="roundRect">
            <a:avLst>
              <a:gd name="adj" fmla="val 25000"/>
            </a:avLst>
          </a:prstGeom>
          <a:solidFill>
            <a:srgbClr val="F59E0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561975" y="2496443"/>
            <a:ext cx="231122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Active Learning:</a:t>
            </a:r>
            <a:r>
              <a:rPr lang="en-US" sz="750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AI selects optimal next experiments</a:t>
            </a:r>
            <a:endParaRPr lang="en-US" sz="750" dirty="0"/>
          </a:p>
        </p:txBody>
      </p:sp>
      <p:sp>
        <p:nvSpPr>
          <p:cNvPr id="10" name="Text 8"/>
          <p:cNvSpPr/>
          <p:nvPr/>
        </p:nvSpPr>
        <p:spPr>
          <a:xfrm>
            <a:off x="409575" y="2715518"/>
            <a:ext cx="76200" cy="76200"/>
          </a:xfrm>
          <a:prstGeom prst="roundRect">
            <a:avLst>
              <a:gd name="adj" fmla="val 25000"/>
            </a:avLst>
          </a:prstGeom>
          <a:solidFill>
            <a:srgbClr val="3B82F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561975" y="2686943"/>
            <a:ext cx="274857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Robotic Execution:</a:t>
            </a:r>
            <a:r>
              <a:rPr lang="en-US" sz="750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Automated sample prep and measurement</a:t>
            </a:r>
            <a:endParaRPr lang="en-US" sz="750" dirty="0"/>
          </a:p>
        </p:txBody>
      </p:sp>
      <p:sp>
        <p:nvSpPr>
          <p:cNvPr id="12" name="Text 10"/>
          <p:cNvSpPr/>
          <p:nvPr/>
        </p:nvSpPr>
        <p:spPr>
          <a:xfrm>
            <a:off x="409575" y="2906018"/>
            <a:ext cx="76200" cy="76200"/>
          </a:xfrm>
          <a:prstGeom prst="roundRect">
            <a:avLst>
              <a:gd name="adj" fmla="val 25000"/>
            </a:avLst>
          </a:prstGeom>
          <a:solidFill>
            <a:srgbClr val="10B981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561975" y="2877443"/>
            <a:ext cx="227327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Closed-Loop Feedback:</a:t>
            </a:r>
            <a:r>
              <a:rPr lang="en-US" sz="750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Results inform next design</a:t>
            </a:r>
            <a:endParaRPr lang="en-US" sz="750" dirty="0"/>
          </a:p>
        </p:txBody>
      </p:sp>
      <p:sp>
        <p:nvSpPr>
          <p:cNvPr id="14" name="Text 12"/>
          <p:cNvSpPr/>
          <p:nvPr/>
        </p:nvSpPr>
        <p:spPr>
          <a:xfrm>
            <a:off x="409575" y="3096518"/>
            <a:ext cx="76200" cy="76200"/>
          </a:xfrm>
          <a:prstGeom prst="roundRect">
            <a:avLst>
              <a:gd name="adj" fmla="val 25000"/>
            </a:avLst>
          </a:prstGeom>
          <a:solidFill>
            <a:srgbClr val="8B5CF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5" name="Text 13"/>
          <p:cNvSpPr/>
          <p:nvPr/>
        </p:nvSpPr>
        <p:spPr>
          <a:xfrm>
            <a:off x="561975" y="3067943"/>
            <a:ext cx="255411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LLM Integration:</a:t>
            </a:r>
            <a:r>
              <a:rPr lang="en-US" sz="750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Natural language human-AI collaboration</a:t>
            </a:r>
            <a:endParaRPr lang="en-US" sz="750" dirty="0"/>
          </a:p>
        </p:txBody>
      </p:sp>
      <p:sp>
        <p:nvSpPr>
          <p:cNvPr id="16" name="Text 14"/>
          <p:cNvSpPr/>
          <p:nvPr/>
        </p:nvSpPr>
        <p:spPr>
          <a:xfrm>
            <a:off x="285750" y="3420368"/>
            <a:ext cx="4210050" cy="710505"/>
          </a:xfrm>
          <a:prstGeom prst="roundRect">
            <a:avLst>
              <a:gd name="adj" fmla="val 13406"/>
            </a:avLst>
          </a:prstGeom>
          <a:solidFill>
            <a:srgbClr val="FEF3C7"/>
          </a:solidFill>
          <a:ln w="19050">
            <a:solidFill>
              <a:srgbClr val="F59E0B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419100" y="3553718"/>
            <a:ext cx="402221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600"/>
              </a:spcAft>
              <a:buNone/>
            </a:pPr>
            <a:r>
              <a:rPr lang="en-US" sz="750" dirty="0">
                <a:solidFill>
                  <a:srgbClr val="9240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CLOSED-LOOP EXPERIMENTATION</a:t>
            </a:r>
            <a:endParaRPr lang="en-US" sz="750" dirty="0"/>
          </a:p>
        </p:txBody>
      </p:sp>
      <p:sp>
        <p:nvSpPr>
          <p:cNvPr id="18" name="Text 16"/>
          <p:cNvSpPr/>
          <p:nvPr/>
        </p:nvSpPr>
        <p:spPr>
          <a:xfrm>
            <a:off x="1180207" y="3763268"/>
            <a:ext cx="562273" cy="234255"/>
          </a:xfrm>
          <a:prstGeom prst="roundRect">
            <a:avLst>
              <a:gd name="adj" fmla="val 16264"/>
            </a:avLst>
          </a:prstGeom>
          <a:solidFill>
            <a:srgbClr val="F59E0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1275457" y="3820418"/>
            <a:ext cx="379208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Design</a:t>
            </a:r>
            <a:endParaRPr lang="en-US" sz="675" dirty="0"/>
          </a:p>
        </p:txBody>
      </p:sp>
      <p:sp>
        <p:nvSpPr>
          <p:cNvPr id="20" name="Text 18"/>
          <p:cNvSpPr/>
          <p:nvPr/>
        </p:nvSpPr>
        <p:spPr>
          <a:xfrm>
            <a:off x="1799630" y="3800326"/>
            <a:ext cx="11658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9240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900" dirty="0"/>
          </a:p>
        </p:txBody>
      </p:sp>
      <p:sp>
        <p:nvSpPr>
          <p:cNvPr id="21" name="Text 19"/>
          <p:cNvSpPr/>
          <p:nvPr/>
        </p:nvSpPr>
        <p:spPr>
          <a:xfrm>
            <a:off x="1971080" y="3763268"/>
            <a:ext cx="752921" cy="234255"/>
          </a:xfrm>
          <a:prstGeom prst="roundRect">
            <a:avLst>
              <a:gd name="adj" fmla="val 16264"/>
            </a:avLst>
          </a:prstGeom>
          <a:solidFill>
            <a:srgbClr val="3B82F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2066330" y="3820418"/>
            <a:ext cx="57367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Robot Execute</a:t>
            </a:r>
            <a:endParaRPr lang="en-US" sz="675" dirty="0"/>
          </a:p>
        </p:txBody>
      </p:sp>
      <p:sp>
        <p:nvSpPr>
          <p:cNvPr id="23" name="Text 21"/>
          <p:cNvSpPr/>
          <p:nvPr/>
        </p:nvSpPr>
        <p:spPr>
          <a:xfrm>
            <a:off x="2781151" y="3800326"/>
            <a:ext cx="116586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9240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900" dirty="0"/>
          </a:p>
        </p:txBody>
      </p:sp>
      <p:sp>
        <p:nvSpPr>
          <p:cNvPr id="24" name="Text 22"/>
          <p:cNvSpPr/>
          <p:nvPr/>
        </p:nvSpPr>
        <p:spPr>
          <a:xfrm>
            <a:off x="2952601" y="3763268"/>
            <a:ext cx="495598" cy="234255"/>
          </a:xfrm>
          <a:prstGeom prst="roundRect">
            <a:avLst>
              <a:gd name="adj" fmla="val 16264"/>
            </a:avLst>
          </a:prstGeom>
          <a:solidFill>
            <a:srgbClr val="10B981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3047851" y="3820418"/>
            <a:ext cx="31120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Analyze</a:t>
            </a:r>
            <a:endParaRPr lang="en-US" sz="675" dirty="0"/>
          </a:p>
        </p:txBody>
      </p:sp>
      <p:sp>
        <p:nvSpPr>
          <p:cNvPr id="26" name="Text 24"/>
          <p:cNvSpPr/>
          <p:nvPr/>
        </p:nvSpPr>
        <p:spPr>
          <a:xfrm>
            <a:off x="3505349" y="3800326"/>
            <a:ext cx="9776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9240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↺</a:t>
            </a:r>
            <a:endParaRPr lang="en-US" sz="900" dirty="0"/>
          </a:p>
        </p:txBody>
      </p:sp>
      <p:sp>
        <p:nvSpPr>
          <p:cNvPr id="27" name="Text 25"/>
          <p:cNvSpPr/>
          <p:nvPr/>
        </p:nvSpPr>
        <p:spPr>
          <a:xfrm>
            <a:off x="4648200" y="1526084"/>
            <a:ext cx="429425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0D94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EXAMPLE SYSTEMS</a:t>
            </a:r>
            <a:endParaRPr lang="en-US" sz="825" dirty="0"/>
          </a:p>
        </p:txBody>
      </p:sp>
      <p:sp>
        <p:nvSpPr>
          <p:cNvPr id="28" name="Text 26"/>
          <p:cNvSpPr/>
          <p:nvPr/>
        </p:nvSpPr>
        <p:spPr>
          <a:xfrm>
            <a:off x="4648200" y="1767929"/>
            <a:ext cx="4210050" cy="527596"/>
          </a:xfrm>
          <a:prstGeom prst="roundRect">
            <a:avLst>
              <a:gd name="adj" fmla="val 14443"/>
            </a:avLst>
          </a:prstGeom>
          <a:solidFill>
            <a:srgbClr val="FFFFFF"/>
          </a:solidFill>
          <a:ln w="9525">
            <a:solidFill>
              <a:srgbClr val="E2E8F0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9" name="Text 27"/>
          <p:cNvSpPr/>
          <p:nvPr/>
        </p:nvSpPr>
        <p:spPr>
          <a:xfrm>
            <a:off x="4752975" y="1872704"/>
            <a:ext cx="4080510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1E1B4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A-Lab (Berkeley Lab)</a:t>
            </a:r>
            <a:endParaRPr lang="en-US" sz="825" dirty="0"/>
          </a:p>
        </p:txBody>
      </p:sp>
      <p:sp>
        <p:nvSpPr>
          <p:cNvPr id="30" name="Text 28"/>
          <p:cNvSpPr/>
          <p:nvPr/>
        </p:nvSpPr>
        <p:spPr>
          <a:xfrm>
            <a:off x="4752975" y="2057400"/>
            <a:ext cx="408051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proposes compounds, robots synthesize and test</a:t>
            </a:r>
            <a:endParaRPr lang="en-US" sz="750" dirty="0"/>
          </a:p>
        </p:txBody>
      </p:sp>
      <p:sp>
        <p:nvSpPr>
          <p:cNvPr id="31" name="Text 29"/>
          <p:cNvSpPr/>
          <p:nvPr/>
        </p:nvSpPr>
        <p:spPr>
          <a:xfrm>
            <a:off x="4648200" y="2371725"/>
            <a:ext cx="4210050" cy="527596"/>
          </a:xfrm>
          <a:prstGeom prst="roundRect">
            <a:avLst>
              <a:gd name="adj" fmla="val 14443"/>
            </a:avLst>
          </a:prstGeom>
          <a:solidFill>
            <a:srgbClr val="FFFFFF"/>
          </a:solidFill>
          <a:ln w="9525">
            <a:solidFill>
              <a:srgbClr val="E2E8F0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2" name="Text 30"/>
          <p:cNvSpPr/>
          <p:nvPr/>
        </p:nvSpPr>
        <p:spPr>
          <a:xfrm>
            <a:off x="4752975" y="2476500"/>
            <a:ext cx="4080510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1E1B4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CRESt (MIT)</a:t>
            </a:r>
            <a:endParaRPr lang="en-US" sz="825" dirty="0"/>
          </a:p>
        </p:txBody>
      </p:sp>
      <p:sp>
        <p:nvSpPr>
          <p:cNvPr id="33" name="Text 31"/>
          <p:cNvSpPr/>
          <p:nvPr/>
        </p:nvSpPr>
        <p:spPr>
          <a:xfrm>
            <a:off x="4752975" y="2661196"/>
            <a:ext cx="408051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Copilot for Real-world Experimental Scientists</a:t>
            </a:r>
            <a:endParaRPr lang="en-US" sz="750" dirty="0"/>
          </a:p>
        </p:txBody>
      </p:sp>
      <p:sp>
        <p:nvSpPr>
          <p:cNvPr id="34" name="Text 32"/>
          <p:cNvSpPr/>
          <p:nvPr/>
        </p:nvSpPr>
        <p:spPr>
          <a:xfrm>
            <a:off x="4648200" y="2975521"/>
            <a:ext cx="4210050" cy="527596"/>
          </a:xfrm>
          <a:prstGeom prst="roundRect">
            <a:avLst>
              <a:gd name="adj" fmla="val 14443"/>
            </a:avLst>
          </a:prstGeom>
          <a:solidFill>
            <a:srgbClr val="FFFFFF"/>
          </a:solidFill>
          <a:ln w="9525">
            <a:solidFill>
              <a:srgbClr val="E2E8F0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5" name="Text 33"/>
          <p:cNvSpPr/>
          <p:nvPr/>
        </p:nvSpPr>
        <p:spPr>
          <a:xfrm>
            <a:off x="4752975" y="3080296"/>
            <a:ext cx="4080510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1E1B4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BayBE</a:t>
            </a:r>
            <a:endParaRPr lang="en-US" sz="825" dirty="0"/>
          </a:p>
        </p:txBody>
      </p:sp>
      <p:sp>
        <p:nvSpPr>
          <p:cNvPr id="36" name="Text 34"/>
          <p:cNvSpPr/>
          <p:nvPr/>
        </p:nvSpPr>
        <p:spPr>
          <a:xfrm>
            <a:off x="4752975" y="3264991"/>
            <a:ext cx="408051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Open-source Bayesian optimization framework</a:t>
            </a:r>
            <a:endParaRPr lang="en-US" sz="750" dirty="0"/>
          </a:p>
        </p:txBody>
      </p:sp>
      <p:sp>
        <p:nvSpPr>
          <p:cNvPr id="37" name="Text 35"/>
          <p:cNvSpPr/>
          <p:nvPr/>
        </p:nvSpPr>
        <p:spPr>
          <a:xfrm>
            <a:off x="4648200" y="3598366"/>
            <a:ext cx="4210050" cy="718096"/>
          </a:xfrm>
          <a:prstGeom prst="roundRect">
            <a:avLst>
              <a:gd name="adj" fmla="val 13264"/>
            </a:avLst>
          </a:prstGeom>
          <a:solidFill>
            <a:srgbClr val="ECFDF5"/>
          </a:solidFill>
          <a:ln w="19050">
            <a:solidFill>
              <a:srgbClr val="10B981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8" name="Text 36"/>
          <p:cNvSpPr/>
          <p:nvPr/>
        </p:nvSpPr>
        <p:spPr>
          <a:xfrm>
            <a:off x="4781550" y="3731716"/>
            <a:ext cx="4022217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04785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Impact</a:t>
            </a:r>
            <a:endParaRPr lang="en-US" sz="825" dirty="0"/>
          </a:p>
        </p:txBody>
      </p:sp>
      <p:sp>
        <p:nvSpPr>
          <p:cNvPr id="39" name="Text 37"/>
          <p:cNvSpPr/>
          <p:nvPr/>
        </p:nvSpPr>
        <p:spPr>
          <a:xfrm>
            <a:off x="4781550" y="3916412"/>
            <a:ext cx="402221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Bef>
                <a:spcPts val="300"/>
              </a:spcBef>
              <a:buNone/>
            </a:pPr>
            <a:r>
              <a:rPr lang="en-US" sz="750" dirty="0">
                <a:solidFill>
                  <a:srgbClr val="065F4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Dramatically accelerates materials discovery and optimization through AI-guided experimental design</a:t>
            </a:r>
            <a:endParaRPr lang="en-US" sz="750" dirty="0"/>
          </a:p>
        </p:txBody>
      </p:sp>
      <p:sp>
        <p:nvSpPr>
          <p:cNvPr id="40" name="Text 38"/>
          <p:cNvSpPr/>
          <p:nvPr/>
        </p:nvSpPr>
        <p:spPr>
          <a:xfrm>
            <a:off x="285750" y="4775895"/>
            <a:ext cx="382062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J. Paul Liu, 2026. Generative AI For Science. Leanpub, https://leanpub.com/generativeaiforscience</a:t>
            </a:r>
            <a:endParaRPr lang="en-US" sz="675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5750" y="228600"/>
            <a:ext cx="5217224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Reproducibility in AI-Enhanced Research</a:t>
            </a:r>
            <a:endParaRPr lang="en-US" sz="2250" dirty="0"/>
          </a:p>
        </p:txBody>
      </p:sp>
      <p:sp>
        <p:nvSpPr>
          <p:cNvPr id="3" name="Text 1"/>
          <p:cNvSpPr/>
          <p:nvPr/>
        </p:nvSpPr>
        <p:spPr>
          <a:xfrm>
            <a:off x="285750" y="1869728"/>
            <a:ext cx="429425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REPRODUCIBILITY CHECKLIST</a:t>
            </a:r>
            <a:endParaRPr lang="en-US" sz="825" dirty="0"/>
          </a:p>
        </p:txBody>
      </p:sp>
      <p:sp>
        <p:nvSpPr>
          <p:cNvPr id="4" name="Text 2"/>
          <p:cNvSpPr/>
          <p:nvPr/>
        </p:nvSpPr>
        <p:spPr>
          <a:xfrm>
            <a:off x="285750" y="2111573"/>
            <a:ext cx="4210050" cy="1657350"/>
          </a:xfrm>
          <a:prstGeom prst="roundRect">
            <a:avLst>
              <a:gd name="adj" fmla="val 5747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409575" y="2235398"/>
            <a:ext cx="152400" cy="152400"/>
          </a:xfrm>
          <a:prstGeom prst="roundRect">
            <a:avLst>
              <a:gd name="adj" fmla="val 18750"/>
            </a:avLst>
          </a:prstGeom>
          <a:solidFill>
            <a:srgbClr val="10B981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445740" y="2244923"/>
            <a:ext cx="8151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endParaRPr lang="en-US" sz="750" dirty="0"/>
          </a:p>
        </p:txBody>
      </p:sp>
      <p:sp>
        <p:nvSpPr>
          <p:cNvPr id="7" name="Text 5"/>
          <p:cNvSpPr/>
          <p:nvPr/>
        </p:nvSpPr>
        <p:spPr>
          <a:xfrm>
            <a:off x="638175" y="2244923"/>
            <a:ext cx="156100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Random seeds set and documented</a:t>
            </a:r>
            <a:endParaRPr lang="en-US" sz="750" dirty="0"/>
          </a:p>
        </p:txBody>
      </p:sp>
      <p:sp>
        <p:nvSpPr>
          <p:cNvPr id="8" name="Text 6"/>
          <p:cNvSpPr/>
          <p:nvPr/>
        </p:nvSpPr>
        <p:spPr>
          <a:xfrm>
            <a:off x="409575" y="2444948"/>
            <a:ext cx="152400" cy="152400"/>
          </a:xfrm>
          <a:prstGeom prst="roundRect">
            <a:avLst>
              <a:gd name="adj" fmla="val 18750"/>
            </a:avLst>
          </a:prstGeom>
          <a:solidFill>
            <a:srgbClr val="10B981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445740" y="2454473"/>
            <a:ext cx="8151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endParaRPr lang="en-US" sz="750" dirty="0"/>
          </a:p>
        </p:txBody>
      </p:sp>
      <p:sp>
        <p:nvSpPr>
          <p:cNvPr id="10" name="Text 8"/>
          <p:cNvSpPr/>
          <p:nvPr/>
        </p:nvSpPr>
        <p:spPr>
          <a:xfrm>
            <a:off x="638175" y="2454473"/>
            <a:ext cx="118271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Software versions recorded</a:t>
            </a:r>
            <a:endParaRPr lang="en-US" sz="750" dirty="0"/>
          </a:p>
        </p:txBody>
      </p:sp>
      <p:sp>
        <p:nvSpPr>
          <p:cNvPr id="11" name="Text 9"/>
          <p:cNvSpPr/>
          <p:nvPr/>
        </p:nvSpPr>
        <p:spPr>
          <a:xfrm>
            <a:off x="409575" y="2654498"/>
            <a:ext cx="152400" cy="152400"/>
          </a:xfrm>
          <a:prstGeom prst="roundRect">
            <a:avLst>
              <a:gd name="adj" fmla="val 18750"/>
            </a:avLst>
          </a:prstGeom>
          <a:solidFill>
            <a:srgbClr val="10B981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445740" y="2664023"/>
            <a:ext cx="8151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endParaRPr lang="en-US" sz="750" dirty="0"/>
          </a:p>
        </p:txBody>
      </p:sp>
      <p:sp>
        <p:nvSpPr>
          <p:cNvPr id="13" name="Text 11"/>
          <p:cNvSpPr/>
          <p:nvPr/>
        </p:nvSpPr>
        <p:spPr>
          <a:xfrm>
            <a:off x="638175" y="2664023"/>
            <a:ext cx="125269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Data sources cited with DOIs</a:t>
            </a:r>
            <a:endParaRPr lang="en-US" sz="750" dirty="0"/>
          </a:p>
        </p:txBody>
      </p:sp>
      <p:sp>
        <p:nvSpPr>
          <p:cNvPr id="14" name="Text 12"/>
          <p:cNvSpPr/>
          <p:nvPr/>
        </p:nvSpPr>
        <p:spPr>
          <a:xfrm>
            <a:off x="409575" y="2864048"/>
            <a:ext cx="152400" cy="152400"/>
          </a:xfrm>
          <a:prstGeom prst="roundRect">
            <a:avLst>
              <a:gd name="adj" fmla="val 18750"/>
            </a:avLst>
          </a:prstGeom>
          <a:solidFill>
            <a:srgbClr val="10B981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5" name="Text 13"/>
          <p:cNvSpPr/>
          <p:nvPr/>
        </p:nvSpPr>
        <p:spPr>
          <a:xfrm>
            <a:off x="445740" y="2873573"/>
            <a:ext cx="8151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endParaRPr lang="en-US" sz="750" dirty="0"/>
          </a:p>
        </p:txBody>
      </p:sp>
      <p:sp>
        <p:nvSpPr>
          <p:cNvPr id="16" name="Text 14"/>
          <p:cNvSpPr/>
          <p:nvPr/>
        </p:nvSpPr>
        <p:spPr>
          <a:xfrm>
            <a:off x="638175" y="2873573"/>
            <a:ext cx="163645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Processing pipeline version-controlled</a:t>
            </a:r>
            <a:endParaRPr lang="en-US" sz="750" dirty="0"/>
          </a:p>
        </p:txBody>
      </p:sp>
      <p:sp>
        <p:nvSpPr>
          <p:cNvPr id="17" name="Text 15"/>
          <p:cNvSpPr/>
          <p:nvPr/>
        </p:nvSpPr>
        <p:spPr>
          <a:xfrm>
            <a:off x="409575" y="3073598"/>
            <a:ext cx="152400" cy="152400"/>
          </a:xfrm>
          <a:prstGeom prst="roundRect">
            <a:avLst>
              <a:gd name="adj" fmla="val 18750"/>
            </a:avLst>
          </a:prstGeom>
          <a:solidFill>
            <a:srgbClr val="10B981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445740" y="3083123"/>
            <a:ext cx="8151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endParaRPr lang="en-US" sz="750" dirty="0"/>
          </a:p>
        </p:txBody>
      </p:sp>
      <p:sp>
        <p:nvSpPr>
          <p:cNvPr id="19" name="Text 17"/>
          <p:cNvSpPr/>
          <p:nvPr/>
        </p:nvSpPr>
        <p:spPr>
          <a:xfrm>
            <a:off x="638175" y="3083123"/>
            <a:ext cx="134483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Model hyperparameters logged</a:t>
            </a:r>
            <a:endParaRPr lang="en-US" sz="750" dirty="0"/>
          </a:p>
        </p:txBody>
      </p:sp>
      <p:sp>
        <p:nvSpPr>
          <p:cNvPr id="20" name="Text 18"/>
          <p:cNvSpPr/>
          <p:nvPr/>
        </p:nvSpPr>
        <p:spPr>
          <a:xfrm>
            <a:off x="409575" y="3283148"/>
            <a:ext cx="152400" cy="152400"/>
          </a:xfrm>
          <a:prstGeom prst="roundRect">
            <a:avLst>
              <a:gd name="adj" fmla="val 18750"/>
            </a:avLst>
          </a:prstGeom>
          <a:solidFill>
            <a:srgbClr val="10B981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445740" y="3292673"/>
            <a:ext cx="8151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endParaRPr lang="en-US" sz="750" dirty="0"/>
          </a:p>
        </p:txBody>
      </p:sp>
      <p:sp>
        <p:nvSpPr>
          <p:cNvPr id="22" name="Text 20"/>
          <p:cNvSpPr/>
          <p:nvPr/>
        </p:nvSpPr>
        <p:spPr>
          <a:xfrm>
            <a:off x="638175" y="3292673"/>
            <a:ext cx="166332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Environment captured (Docker, conda)</a:t>
            </a:r>
            <a:endParaRPr lang="en-US" sz="750" dirty="0"/>
          </a:p>
        </p:txBody>
      </p:sp>
      <p:sp>
        <p:nvSpPr>
          <p:cNvPr id="23" name="Text 21"/>
          <p:cNvSpPr/>
          <p:nvPr/>
        </p:nvSpPr>
        <p:spPr>
          <a:xfrm>
            <a:off x="409575" y="3492698"/>
            <a:ext cx="152400" cy="152400"/>
          </a:xfrm>
          <a:prstGeom prst="roundRect">
            <a:avLst>
              <a:gd name="adj" fmla="val 18750"/>
            </a:avLst>
          </a:prstGeom>
          <a:solidFill>
            <a:srgbClr val="10B981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Text 22"/>
          <p:cNvSpPr/>
          <p:nvPr/>
        </p:nvSpPr>
        <p:spPr>
          <a:xfrm>
            <a:off x="445740" y="3502223"/>
            <a:ext cx="8151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✓</a:t>
            </a:r>
            <a:endParaRPr lang="en-US" sz="750" dirty="0"/>
          </a:p>
        </p:txBody>
      </p:sp>
      <p:sp>
        <p:nvSpPr>
          <p:cNvPr id="25" name="Text 23"/>
          <p:cNvSpPr/>
          <p:nvPr/>
        </p:nvSpPr>
        <p:spPr>
          <a:xfrm>
            <a:off x="638175" y="3502223"/>
            <a:ext cx="111257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Code shared in repository</a:t>
            </a:r>
            <a:endParaRPr lang="en-US" sz="750" dirty="0"/>
          </a:p>
        </p:txBody>
      </p:sp>
      <p:sp>
        <p:nvSpPr>
          <p:cNvPr id="26" name="Text 24"/>
          <p:cNvSpPr/>
          <p:nvPr/>
        </p:nvSpPr>
        <p:spPr>
          <a:xfrm>
            <a:off x="4648200" y="1612850"/>
            <a:ext cx="429425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FBBF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TOOLS FOR REPRODUCIBILITY</a:t>
            </a:r>
            <a:endParaRPr lang="en-US" sz="825" dirty="0"/>
          </a:p>
        </p:txBody>
      </p:sp>
      <p:sp>
        <p:nvSpPr>
          <p:cNvPr id="27" name="Text 25"/>
          <p:cNvSpPr/>
          <p:nvPr/>
        </p:nvSpPr>
        <p:spPr>
          <a:xfrm>
            <a:off x="4648200" y="1854696"/>
            <a:ext cx="2066925" cy="514201"/>
          </a:xfrm>
          <a:prstGeom prst="roundRect">
            <a:avLst>
              <a:gd name="adj" fmla="val 14819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8" name="Text 26"/>
          <p:cNvSpPr/>
          <p:nvPr/>
        </p:nvSpPr>
        <p:spPr>
          <a:xfrm>
            <a:off x="4752975" y="1959471"/>
            <a:ext cx="1894523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DVC</a:t>
            </a:r>
            <a:endParaRPr lang="en-US" sz="825" dirty="0"/>
          </a:p>
        </p:txBody>
      </p:sp>
      <p:sp>
        <p:nvSpPr>
          <p:cNvPr id="29" name="Text 27"/>
          <p:cNvSpPr/>
          <p:nvPr/>
        </p:nvSpPr>
        <p:spPr>
          <a:xfrm>
            <a:off x="4752975" y="2144167"/>
            <a:ext cx="1894523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Data version control</a:t>
            </a:r>
            <a:endParaRPr lang="en-US" sz="675" dirty="0"/>
          </a:p>
        </p:txBody>
      </p:sp>
      <p:sp>
        <p:nvSpPr>
          <p:cNvPr id="30" name="Text 28"/>
          <p:cNvSpPr/>
          <p:nvPr/>
        </p:nvSpPr>
        <p:spPr>
          <a:xfrm>
            <a:off x="6791325" y="1854696"/>
            <a:ext cx="2066925" cy="514201"/>
          </a:xfrm>
          <a:prstGeom prst="roundRect">
            <a:avLst>
              <a:gd name="adj" fmla="val 14819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1" name="Text 29"/>
          <p:cNvSpPr/>
          <p:nvPr/>
        </p:nvSpPr>
        <p:spPr>
          <a:xfrm>
            <a:off x="6896100" y="1959471"/>
            <a:ext cx="1894523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MLflow</a:t>
            </a:r>
            <a:endParaRPr lang="en-US" sz="825" dirty="0"/>
          </a:p>
        </p:txBody>
      </p:sp>
      <p:sp>
        <p:nvSpPr>
          <p:cNvPr id="32" name="Text 30"/>
          <p:cNvSpPr/>
          <p:nvPr/>
        </p:nvSpPr>
        <p:spPr>
          <a:xfrm>
            <a:off x="6896100" y="2144167"/>
            <a:ext cx="1894523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ML lifecycle tracking</a:t>
            </a:r>
            <a:endParaRPr lang="en-US" sz="675" dirty="0"/>
          </a:p>
        </p:txBody>
      </p:sp>
      <p:sp>
        <p:nvSpPr>
          <p:cNvPr id="33" name="Text 31"/>
          <p:cNvSpPr/>
          <p:nvPr/>
        </p:nvSpPr>
        <p:spPr>
          <a:xfrm>
            <a:off x="4648200" y="2464147"/>
            <a:ext cx="2066925" cy="514201"/>
          </a:xfrm>
          <a:prstGeom prst="roundRect">
            <a:avLst>
              <a:gd name="adj" fmla="val 14819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4" name="Text 32"/>
          <p:cNvSpPr/>
          <p:nvPr/>
        </p:nvSpPr>
        <p:spPr>
          <a:xfrm>
            <a:off x="4752975" y="2568922"/>
            <a:ext cx="1894523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Snakemake</a:t>
            </a:r>
            <a:endParaRPr lang="en-US" sz="825" dirty="0"/>
          </a:p>
        </p:txBody>
      </p:sp>
      <p:sp>
        <p:nvSpPr>
          <p:cNvPr id="35" name="Text 33"/>
          <p:cNvSpPr/>
          <p:nvPr/>
        </p:nvSpPr>
        <p:spPr>
          <a:xfrm>
            <a:off x="4752975" y="2753618"/>
            <a:ext cx="1894523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Workflow management</a:t>
            </a:r>
            <a:endParaRPr lang="en-US" sz="675" dirty="0"/>
          </a:p>
        </p:txBody>
      </p:sp>
      <p:sp>
        <p:nvSpPr>
          <p:cNvPr id="36" name="Text 34"/>
          <p:cNvSpPr/>
          <p:nvPr/>
        </p:nvSpPr>
        <p:spPr>
          <a:xfrm>
            <a:off x="6791325" y="2464147"/>
            <a:ext cx="2066925" cy="514201"/>
          </a:xfrm>
          <a:prstGeom prst="roundRect">
            <a:avLst>
              <a:gd name="adj" fmla="val 14819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7" name="Text 35"/>
          <p:cNvSpPr/>
          <p:nvPr/>
        </p:nvSpPr>
        <p:spPr>
          <a:xfrm>
            <a:off x="6896100" y="2568922"/>
            <a:ext cx="1894523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Nextflow</a:t>
            </a:r>
            <a:endParaRPr lang="en-US" sz="825" dirty="0"/>
          </a:p>
        </p:txBody>
      </p:sp>
      <p:sp>
        <p:nvSpPr>
          <p:cNvPr id="38" name="Text 36"/>
          <p:cNvSpPr/>
          <p:nvPr/>
        </p:nvSpPr>
        <p:spPr>
          <a:xfrm>
            <a:off x="6896100" y="2753618"/>
            <a:ext cx="1894523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Containerized pipelines</a:t>
            </a:r>
            <a:endParaRPr lang="en-US" sz="675" dirty="0"/>
          </a:p>
        </p:txBody>
      </p:sp>
      <p:sp>
        <p:nvSpPr>
          <p:cNvPr id="39" name="Text 37"/>
          <p:cNvSpPr/>
          <p:nvPr/>
        </p:nvSpPr>
        <p:spPr>
          <a:xfrm>
            <a:off x="4648200" y="3073598"/>
            <a:ext cx="2066925" cy="514201"/>
          </a:xfrm>
          <a:prstGeom prst="roundRect">
            <a:avLst>
              <a:gd name="adj" fmla="val 14819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0" name="Text 38"/>
          <p:cNvSpPr/>
          <p:nvPr/>
        </p:nvSpPr>
        <p:spPr>
          <a:xfrm>
            <a:off x="4752975" y="3178373"/>
            <a:ext cx="1894523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Docker</a:t>
            </a:r>
            <a:endParaRPr lang="en-US" sz="825" dirty="0"/>
          </a:p>
        </p:txBody>
      </p:sp>
      <p:sp>
        <p:nvSpPr>
          <p:cNvPr id="41" name="Text 39"/>
          <p:cNvSpPr/>
          <p:nvPr/>
        </p:nvSpPr>
        <p:spPr>
          <a:xfrm>
            <a:off x="4752975" y="3363069"/>
            <a:ext cx="1894523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Environment capture</a:t>
            </a:r>
            <a:endParaRPr lang="en-US" sz="675" dirty="0"/>
          </a:p>
        </p:txBody>
      </p:sp>
      <p:sp>
        <p:nvSpPr>
          <p:cNvPr id="42" name="Text 40"/>
          <p:cNvSpPr/>
          <p:nvPr/>
        </p:nvSpPr>
        <p:spPr>
          <a:xfrm>
            <a:off x="6791325" y="3073598"/>
            <a:ext cx="2066925" cy="514201"/>
          </a:xfrm>
          <a:prstGeom prst="roundRect">
            <a:avLst>
              <a:gd name="adj" fmla="val 14819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3" name="Text 41"/>
          <p:cNvSpPr/>
          <p:nvPr/>
        </p:nvSpPr>
        <p:spPr>
          <a:xfrm>
            <a:off x="6896100" y="3178373"/>
            <a:ext cx="1894523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YAML Configs</a:t>
            </a:r>
            <a:endParaRPr lang="en-US" sz="825" dirty="0"/>
          </a:p>
        </p:txBody>
      </p:sp>
      <p:sp>
        <p:nvSpPr>
          <p:cNvPr id="44" name="Text 42"/>
          <p:cNvSpPr/>
          <p:nvPr/>
        </p:nvSpPr>
        <p:spPr>
          <a:xfrm>
            <a:off x="6896100" y="3363069"/>
            <a:ext cx="1894523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Parameter documentation</a:t>
            </a:r>
            <a:endParaRPr lang="en-US" sz="675" dirty="0"/>
          </a:p>
        </p:txBody>
      </p:sp>
      <p:sp>
        <p:nvSpPr>
          <p:cNvPr id="45" name="Text 43"/>
          <p:cNvSpPr/>
          <p:nvPr/>
        </p:nvSpPr>
        <p:spPr>
          <a:xfrm>
            <a:off x="4648200" y="3683050"/>
            <a:ext cx="4210050" cy="342900"/>
          </a:xfrm>
          <a:prstGeom prst="roundRect">
            <a:avLst>
              <a:gd name="adj" fmla="val 22222"/>
            </a:avLst>
          </a:prstGeom>
          <a:solidFill>
            <a:srgbClr val="5EEAD4">
              <a:alpha val="15000"/>
            </a:srgbClr>
          </a:solidFill>
          <a:ln w="9525">
            <a:solidFill>
              <a:srgbClr val="5EEAD4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6" name="Text 44"/>
          <p:cNvSpPr/>
          <p:nvPr/>
        </p:nvSpPr>
        <p:spPr>
          <a:xfrm>
            <a:off x="4752975" y="3787825"/>
            <a:ext cx="408051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i="1" dirty="0">
                <a:solidFill>
                  <a:srgbClr val="5EEAD4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"Good science is reproducible science. Document everything."</a:t>
            </a:r>
            <a:endParaRPr lang="en-US" sz="750" dirty="0"/>
          </a:p>
        </p:txBody>
      </p:sp>
      <p:sp>
        <p:nvSpPr>
          <p:cNvPr id="47" name="Text 45"/>
          <p:cNvSpPr/>
          <p:nvPr/>
        </p:nvSpPr>
        <p:spPr>
          <a:xfrm>
            <a:off x="285750" y="4775895"/>
            <a:ext cx="382062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>
                    <a:alpha val="4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J. Paul Liu, 2026. Generative AI For Science. Leanpub, https://leanpub.com/generativeaiforscience</a:t>
            </a:r>
            <a:endParaRPr lang="en-US" sz="675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76200" cy="5143500"/>
          </a:xfrm>
          <a:prstGeom prst="rect">
            <a:avLst/>
          </a:prstGeom>
          <a:solidFill>
            <a:srgbClr val="134E4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285750" y="228600"/>
            <a:ext cx="4381691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34E4A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Key Takeaways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285750" y="1767929"/>
            <a:ext cx="228600" cy="228600"/>
          </a:xfrm>
          <a:prstGeom prst="roundRect">
            <a:avLst>
              <a:gd name="adj" fmla="val 16667"/>
            </a:avLst>
          </a:prstGeom>
          <a:solidFill>
            <a:srgbClr val="F59E0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368201" y="1802160"/>
            <a:ext cx="6497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</a:t>
            </a:r>
            <a:endParaRPr lang="en-US" sz="900" dirty="0"/>
          </a:p>
        </p:txBody>
      </p:sp>
      <p:sp>
        <p:nvSpPr>
          <p:cNvPr id="6" name="Text 4"/>
          <p:cNvSpPr/>
          <p:nvPr/>
        </p:nvSpPr>
        <p:spPr>
          <a:xfrm>
            <a:off x="609600" y="1767929"/>
            <a:ext cx="3963924" cy="2931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1E1B4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Start with Data Quality:</a:t>
            </a:r>
            <a:r>
              <a:rPr lang="en-US" sz="825" dirty="0">
                <a:solidFill>
                  <a:srgbClr val="1E1B4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Clean, well-documented data is the foundation for all AI success</a:t>
            </a:r>
            <a:endParaRPr lang="en-US" sz="825" dirty="0"/>
          </a:p>
        </p:txBody>
      </p:sp>
      <p:sp>
        <p:nvSpPr>
          <p:cNvPr id="7" name="Text 5"/>
          <p:cNvSpPr/>
          <p:nvPr/>
        </p:nvSpPr>
        <p:spPr>
          <a:xfrm>
            <a:off x="285750" y="2137321"/>
            <a:ext cx="228600" cy="228600"/>
          </a:xfrm>
          <a:prstGeom prst="roundRect">
            <a:avLst>
              <a:gd name="adj" fmla="val 16667"/>
            </a:avLst>
          </a:prstGeom>
          <a:solidFill>
            <a:srgbClr val="3B82F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368201" y="2171551"/>
            <a:ext cx="6497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609600" y="2137321"/>
            <a:ext cx="3493026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1E1B4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Embrace FAIR:</a:t>
            </a:r>
            <a:r>
              <a:rPr lang="en-US" sz="825" dirty="0">
                <a:solidFill>
                  <a:srgbClr val="1E1B4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Make data Findable, Accessible, Interoperable, Reusable</a:t>
            </a:r>
            <a:endParaRPr lang="en-US" sz="825" dirty="0"/>
          </a:p>
        </p:txBody>
      </p:sp>
      <p:sp>
        <p:nvSpPr>
          <p:cNvPr id="10" name="Text 8"/>
          <p:cNvSpPr/>
          <p:nvPr/>
        </p:nvSpPr>
        <p:spPr>
          <a:xfrm>
            <a:off x="285750" y="2442121"/>
            <a:ext cx="228600" cy="228600"/>
          </a:xfrm>
          <a:prstGeom prst="roundRect">
            <a:avLst>
              <a:gd name="adj" fmla="val 16667"/>
            </a:avLst>
          </a:prstGeom>
          <a:solidFill>
            <a:srgbClr val="10B981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368201" y="2476351"/>
            <a:ext cx="6497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</a:t>
            </a:r>
            <a:endParaRPr lang="en-US" sz="900" dirty="0"/>
          </a:p>
        </p:txBody>
      </p:sp>
      <p:sp>
        <p:nvSpPr>
          <p:cNvPr id="12" name="Text 10"/>
          <p:cNvSpPr/>
          <p:nvPr/>
        </p:nvSpPr>
        <p:spPr>
          <a:xfrm>
            <a:off x="609600" y="2442121"/>
            <a:ext cx="3285053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1E1B4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Think Data-Centric:</a:t>
            </a:r>
            <a:r>
              <a:rPr lang="en-US" sz="825" dirty="0">
                <a:solidFill>
                  <a:srgbClr val="1E1B4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Invest in data engineering, not just model tuning</a:t>
            </a:r>
            <a:endParaRPr lang="en-US" sz="825" dirty="0"/>
          </a:p>
        </p:txBody>
      </p:sp>
      <p:sp>
        <p:nvSpPr>
          <p:cNvPr id="13" name="Text 11"/>
          <p:cNvSpPr/>
          <p:nvPr/>
        </p:nvSpPr>
        <p:spPr>
          <a:xfrm>
            <a:off x="285750" y="2746921"/>
            <a:ext cx="228600" cy="228600"/>
          </a:xfrm>
          <a:prstGeom prst="roundRect">
            <a:avLst>
              <a:gd name="adj" fmla="val 16667"/>
            </a:avLst>
          </a:prstGeom>
          <a:solidFill>
            <a:srgbClr val="8B5CF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368201" y="2781151"/>
            <a:ext cx="6497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</a:t>
            </a:r>
            <a:endParaRPr lang="en-US" sz="900" dirty="0"/>
          </a:p>
        </p:txBody>
      </p:sp>
      <p:sp>
        <p:nvSpPr>
          <p:cNvPr id="15" name="Text 13"/>
          <p:cNvSpPr/>
          <p:nvPr/>
        </p:nvSpPr>
        <p:spPr>
          <a:xfrm>
            <a:off x="609600" y="2746921"/>
            <a:ext cx="3644679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1E1B4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Use Domain Tools:</a:t>
            </a:r>
            <a:r>
              <a:rPr lang="en-US" sz="825" dirty="0">
                <a:solidFill>
                  <a:srgbClr val="1E1B4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Leverage specialized formats (HDF5, NetCDF, SMILES)</a:t>
            </a:r>
            <a:endParaRPr lang="en-US" sz="825" dirty="0"/>
          </a:p>
        </p:txBody>
      </p:sp>
      <p:sp>
        <p:nvSpPr>
          <p:cNvPr id="16" name="Text 14"/>
          <p:cNvSpPr/>
          <p:nvPr/>
        </p:nvSpPr>
        <p:spPr>
          <a:xfrm>
            <a:off x="285750" y="3051721"/>
            <a:ext cx="228600" cy="228600"/>
          </a:xfrm>
          <a:prstGeom prst="roundRect">
            <a:avLst>
              <a:gd name="adj" fmla="val 16667"/>
            </a:avLst>
          </a:prstGeom>
          <a:solidFill>
            <a:srgbClr val="EC4899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368201" y="3085951"/>
            <a:ext cx="6497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</a:t>
            </a:r>
            <a:endParaRPr lang="en-US" sz="900" dirty="0"/>
          </a:p>
        </p:txBody>
      </p:sp>
      <p:sp>
        <p:nvSpPr>
          <p:cNvPr id="18" name="Text 16"/>
          <p:cNvSpPr/>
          <p:nvPr/>
        </p:nvSpPr>
        <p:spPr>
          <a:xfrm>
            <a:off x="609600" y="3051721"/>
            <a:ext cx="3142357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1E1B4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Document Everything:</a:t>
            </a:r>
            <a:r>
              <a:rPr lang="en-US" sz="825" dirty="0">
                <a:solidFill>
                  <a:srgbClr val="1E1B4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Code, data provenance, processing steps</a:t>
            </a:r>
            <a:endParaRPr lang="en-US" sz="825" dirty="0"/>
          </a:p>
        </p:txBody>
      </p:sp>
      <p:sp>
        <p:nvSpPr>
          <p:cNvPr id="19" name="Text 17"/>
          <p:cNvSpPr/>
          <p:nvPr/>
        </p:nvSpPr>
        <p:spPr>
          <a:xfrm>
            <a:off x="285750" y="3356521"/>
            <a:ext cx="228600" cy="228600"/>
          </a:xfrm>
          <a:prstGeom prst="roundRect">
            <a:avLst>
              <a:gd name="adj" fmla="val 16667"/>
            </a:avLst>
          </a:prstGeom>
          <a:solidFill>
            <a:srgbClr val="0891B2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368201" y="3390751"/>
            <a:ext cx="6497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6</a:t>
            </a:r>
            <a:endParaRPr lang="en-US" sz="900" dirty="0"/>
          </a:p>
        </p:txBody>
      </p:sp>
      <p:sp>
        <p:nvSpPr>
          <p:cNvPr id="21" name="Text 19"/>
          <p:cNvSpPr/>
          <p:nvPr/>
        </p:nvSpPr>
        <p:spPr>
          <a:xfrm>
            <a:off x="609600" y="3356521"/>
            <a:ext cx="339587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1E1B4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Validate Rigorously:</a:t>
            </a:r>
            <a:r>
              <a:rPr lang="en-US" sz="825" dirty="0">
                <a:solidFill>
                  <a:srgbClr val="1E1B4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Test on held-out data, check physical consistency</a:t>
            </a:r>
            <a:endParaRPr lang="en-US" sz="825" dirty="0"/>
          </a:p>
        </p:txBody>
      </p:sp>
      <p:sp>
        <p:nvSpPr>
          <p:cNvPr id="22" name="Text 20"/>
          <p:cNvSpPr/>
          <p:nvPr/>
        </p:nvSpPr>
        <p:spPr>
          <a:xfrm>
            <a:off x="285750" y="3661321"/>
            <a:ext cx="228600" cy="228600"/>
          </a:xfrm>
          <a:prstGeom prst="roundRect">
            <a:avLst>
              <a:gd name="adj" fmla="val 16667"/>
            </a:avLst>
          </a:prstGeom>
          <a:solidFill>
            <a:srgbClr val="DC262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3" name="Text 21"/>
          <p:cNvSpPr/>
          <p:nvPr/>
        </p:nvSpPr>
        <p:spPr>
          <a:xfrm>
            <a:off x="368201" y="3695551"/>
            <a:ext cx="6497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7</a:t>
            </a:r>
            <a:endParaRPr lang="en-US" sz="900" dirty="0"/>
          </a:p>
        </p:txBody>
      </p:sp>
      <p:sp>
        <p:nvSpPr>
          <p:cNvPr id="24" name="Text 22"/>
          <p:cNvSpPr/>
          <p:nvPr/>
        </p:nvSpPr>
        <p:spPr>
          <a:xfrm>
            <a:off x="609600" y="3661321"/>
            <a:ext cx="3080876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1E1B4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 Workflows:</a:t>
            </a:r>
            <a:r>
              <a:rPr lang="en-US" sz="825" dirty="0">
                <a:solidFill>
                  <a:srgbClr val="1E1B4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Use AI to generate reproducible pipelines</a:t>
            </a:r>
            <a:endParaRPr lang="en-US" sz="825" dirty="0"/>
          </a:p>
        </p:txBody>
      </p:sp>
      <p:sp>
        <p:nvSpPr>
          <p:cNvPr id="25" name="Text 23"/>
          <p:cNvSpPr/>
          <p:nvPr/>
        </p:nvSpPr>
        <p:spPr>
          <a:xfrm>
            <a:off x="4648200" y="1618357"/>
            <a:ext cx="4210050" cy="586680"/>
          </a:xfrm>
          <a:prstGeom prst="roundRect">
            <a:avLst>
              <a:gd name="adj" fmla="val 16235"/>
            </a:avLst>
          </a:prstGeom>
          <a:solidFill>
            <a:srgbClr val="0D948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4742117" y="1751707"/>
            <a:ext cx="4022217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60"/>
              </a:lnSpc>
              <a:buNone/>
            </a:pPr>
            <a:r>
              <a:rPr lang="en-US" sz="900" i="1" dirty="0">
                <a:solidFill>
                  <a:srgbClr val="FFFFFF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"The goal is to build robust, reproducible AI systems that advance scientific discovery despite the inherent challenges of scientific data."</a:t>
            </a:r>
            <a:endParaRPr lang="en-US" sz="900" dirty="0"/>
          </a:p>
        </p:txBody>
      </p:sp>
      <p:sp>
        <p:nvSpPr>
          <p:cNvPr id="27" name="Text 25"/>
          <p:cNvSpPr/>
          <p:nvPr/>
        </p:nvSpPr>
        <p:spPr>
          <a:xfrm>
            <a:off x="4648200" y="2300288"/>
            <a:ext cx="4210050" cy="906661"/>
          </a:xfrm>
          <a:prstGeom prst="roundRect">
            <a:avLst>
              <a:gd name="adj" fmla="val 10506"/>
            </a:avLst>
          </a:prstGeom>
          <a:solidFill>
            <a:srgbClr val="FFFFFF"/>
          </a:solidFill>
          <a:ln w="9525">
            <a:solidFill>
              <a:srgbClr val="E2E8F0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8" name="Text 26"/>
          <p:cNvSpPr/>
          <p:nvPr/>
        </p:nvSpPr>
        <p:spPr>
          <a:xfrm>
            <a:off x="4772025" y="2424113"/>
            <a:ext cx="404164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600"/>
              </a:spcAft>
              <a:buNone/>
            </a:pPr>
            <a:r>
              <a:rPr lang="en-US" sz="750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CHAPTER COVERAGE</a:t>
            </a:r>
            <a:endParaRPr lang="en-US" sz="750" dirty="0"/>
          </a:p>
        </p:txBody>
      </p:sp>
      <p:sp>
        <p:nvSpPr>
          <p:cNvPr id="29" name="Text 27"/>
          <p:cNvSpPr/>
          <p:nvPr/>
        </p:nvSpPr>
        <p:spPr>
          <a:xfrm>
            <a:off x="4772025" y="2633663"/>
            <a:ext cx="857845" cy="196155"/>
          </a:xfrm>
          <a:prstGeom prst="roundRect">
            <a:avLst>
              <a:gd name="adj" fmla="val 19423"/>
            </a:avLst>
          </a:prstGeom>
          <a:solidFill>
            <a:srgbClr val="F0FD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0" name="Text 28"/>
          <p:cNvSpPr/>
          <p:nvPr/>
        </p:nvSpPr>
        <p:spPr>
          <a:xfrm>
            <a:off x="4848225" y="2671763"/>
            <a:ext cx="719554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0D94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 Data Challenges</a:t>
            </a:r>
            <a:endParaRPr lang="en-US" sz="675" dirty="0"/>
          </a:p>
        </p:txBody>
      </p:sp>
      <p:sp>
        <p:nvSpPr>
          <p:cNvPr id="31" name="Text 29"/>
          <p:cNvSpPr/>
          <p:nvPr/>
        </p:nvSpPr>
        <p:spPr>
          <a:xfrm>
            <a:off x="5687020" y="2633663"/>
            <a:ext cx="628948" cy="196155"/>
          </a:xfrm>
          <a:prstGeom prst="roundRect">
            <a:avLst>
              <a:gd name="adj" fmla="val 19423"/>
            </a:avLst>
          </a:prstGeom>
          <a:solidFill>
            <a:srgbClr val="F0FD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2" name="Text 30"/>
          <p:cNvSpPr/>
          <p:nvPr/>
        </p:nvSpPr>
        <p:spPr>
          <a:xfrm>
            <a:off x="5763220" y="2671763"/>
            <a:ext cx="486079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0D94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Robust Loss</a:t>
            </a:r>
            <a:endParaRPr lang="en-US" sz="675" dirty="0"/>
          </a:p>
        </p:txBody>
      </p:sp>
      <p:sp>
        <p:nvSpPr>
          <p:cNvPr id="33" name="Text 31"/>
          <p:cNvSpPr/>
          <p:nvPr/>
        </p:nvSpPr>
        <p:spPr>
          <a:xfrm>
            <a:off x="6373118" y="2633663"/>
            <a:ext cx="633561" cy="196155"/>
          </a:xfrm>
          <a:prstGeom prst="roundRect">
            <a:avLst>
              <a:gd name="adj" fmla="val 19423"/>
            </a:avLst>
          </a:prstGeom>
          <a:solidFill>
            <a:srgbClr val="F0FD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4" name="Text 32"/>
          <p:cNvSpPr/>
          <p:nvPr/>
        </p:nvSpPr>
        <p:spPr>
          <a:xfrm>
            <a:off x="6449318" y="2671763"/>
            <a:ext cx="490785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0D94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Multi-Fidelity</a:t>
            </a:r>
            <a:endParaRPr lang="en-US" sz="675" dirty="0"/>
          </a:p>
        </p:txBody>
      </p:sp>
      <p:sp>
        <p:nvSpPr>
          <p:cNvPr id="35" name="Text 33"/>
          <p:cNvSpPr/>
          <p:nvPr/>
        </p:nvSpPr>
        <p:spPr>
          <a:xfrm>
            <a:off x="7063829" y="2633663"/>
            <a:ext cx="676573" cy="196155"/>
          </a:xfrm>
          <a:prstGeom prst="roundRect">
            <a:avLst>
              <a:gd name="adj" fmla="val 19423"/>
            </a:avLst>
          </a:prstGeom>
          <a:solidFill>
            <a:srgbClr val="F0FD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6" name="Text 34"/>
          <p:cNvSpPr/>
          <p:nvPr/>
        </p:nvSpPr>
        <p:spPr>
          <a:xfrm>
            <a:off x="7140029" y="2671763"/>
            <a:ext cx="534656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0D94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Normalization</a:t>
            </a:r>
            <a:endParaRPr lang="en-US" sz="675" dirty="0"/>
          </a:p>
        </p:txBody>
      </p:sp>
      <p:sp>
        <p:nvSpPr>
          <p:cNvPr id="37" name="Text 35"/>
          <p:cNvSpPr/>
          <p:nvPr/>
        </p:nvSpPr>
        <p:spPr>
          <a:xfrm>
            <a:off x="7797552" y="2633663"/>
            <a:ext cx="457498" cy="196155"/>
          </a:xfrm>
          <a:prstGeom prst="roundRect">
            <a:avLst>
              <a:gd name="adj" fmla="val 19423"/>
            </a:avLst>
          </a:prstGeom>
          <a:solidFill>
            <a:srgbClr val="F0FD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8" name="Text 36"/>
          <p:cNvSpPr/>
          <p:nvPr/>
        </p:nvSpPr>
        <p:spPr>
          <a:xfrm>
            <a:off x="7873752" y="2671763"/>
            <a:ext cx="31120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0D94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Splitting</a:t>
            </a:r>
            <a:endParaRPr lang="en-US" sz="675" dirty="0"/>
          </a:p>
        </p:txBody>
      </p:sp>
      <p:sp>
        <p:nvSpPr>
          <p:cNvPr id="39" name="Text 37"/>
          <p:cNvSpPr/>
          <p:nvPr/>
        </p:nvSpPr>
        <p:spPr>
          <a:xfrm>
            <a:off x="4772025" y="2886968"/>
            <a:ext cx="681484" cy="196155"/>
          </a:xfrm>
          <a:prstGeom prst="roundRect">
            <a:avLst>
              <a:gd name="adj" fmla="val 19423"/>
            </a:avLst>
          </a:prstGeom>
          <a:solidFill>
            <a:srgbClr val="F0FD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0" name="Text 38"/>
          <p:cNvSpPr/>
          <p:nvPr/>
        </p:nvSpPr>
        <p:spPr>
          <a:xfrm>
            <a:off x="4848225" y="2925068"/>
            <a:ext cx="539666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0D94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Augmentation</a:t>
            </a:r>
            <a:endParaRPr lang="en-US" sz="675" dirty="0"/>
          </a:p>
        </p:txBody>
      </p:sp>
      <p:sp>
        <p:nvSpPr>
          <p:cNvPr id="41" name="Text 39"/>
          <p:cNvSpPr/>
          <p:nvPr/>
        </p:nvSpPr>
        <p:spPr>
          <a:xfrm>
            <a:off x="5510659" y="2886968"/>
            <a:ext cx="738485" cy="196155"/>
          </a:xfrm>
          <a:prstGeom prst="roundRect">
            <a:avLst>
              <a:gd name="adj" fmla="val 19423"/>
            </a:avLst>
          </a:prstGeom>
          <a:solidFill>
            <a:srgbClr val="F0FD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2" name="Text 40"/>
          <p:cNvSpPr/>
          <p:nvPr/>
        </p:nvSpPr>
        <p:spPr>
          <a:xfrm>
            <a:off x="5586859" y="2925068"/>
            <a:ext cx="597807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0D94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Dim. Reduction</a:t>
            </a:r>
            <a:endParaRPr lang="en-US" sz="675" dirty="0"/>
          </a:p>
        </p:txBody>
      </p:sp>
      <p:sp>
        <p:nvSpPr>
          <p:cNvPr id="43" name="Text 41"/>
          <p:cNvSpPr/>
          <p:nvPr/>
        </p:nvSpPr>
        <p:spPr>
          <a:xfrm>
            <a:off x="6306294" y="2886968"/>
            <a:ext cx="343049" cy="196155"/>
          </a:xfrm>
          <a:prstGeom prst="roundRect">
            <a:avLst>
              <a:gd name="adj" fmla="val 19423"/>
            </a:avLst>
          </a:prstGeom>
          <a:solidFill>
            <a:srgbClr val="F0FD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4" name="Text 42"/>
          <p:cNvSpPr/>
          <p:nvPr/>
        </p:nvSpPr>
        <p:spPr>
          <a:xfrm>
            <a:off x="6382494" y="2925068"/>
            <a:ext cx="194462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0D94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FAIR</a:t>
            </a:r>
            <a:endParaRPr lang="en-US" sz="675" dirty="0"/>
          </a:p>
        </p:txBody>
      </p:sp>
      <p:sp>
        <p:nvSpPr>
          <p:cNvPr id="45" name="Text 43"/>
          <p:cNvSpPr/>
          <p:nvPr/>
        </p:nvSpPr>
        <p:spPr>
          <a:xfrm>
            <a:off x="6706493" y="2886968"/>
            <a:ext cx="843558" cy="196155"/>
          </a:xfrm>
          <a:prstGeom prst="roundRect">
            <a:avLst>
              <a:gd name="adj" fmla="val 19423"/>
            </a:avLst>
          </a:prstGeom>
          <a:solidFill>
            <a:srgbClr val="F0FD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6" name="Text 44"/>
          <p:cNvSpPr/>
          <p:nvPr/>
        </p:nvSpPr>
        <p:spPr>
          <a:xfrm>
            <a:off x="6782693" y="2925068"/>
            <a:ext cx="704981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0D94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Autonomous Labs</a:t>
            </a:r>
            <a:endParaRPr lang="en-US" sz="675" dirty="0"/>
          </a:p>
        </p:txBody>
      </p:sp>
      <p:sp>
        <p:nvSpPr>
          <p:cNvPr id="47" name="Text 45"/>
          <p:cNvSpPr/>
          <p:nvPr/>
        </p:nvSpPr>
        <p:spPr>
          <a:xfrm>
            <a:off x="4648200" y="3302198"/>
            <a:ext cx="4210050" cy="737146"/>
          </a:xfrm>
          <a:prstGeom prst="roundRect">
            <a:avLst>
              <a:gd name="adj" fmla="val 12921"/>
            </a:avLst>
          </a:prstGeom>
          <a:solidFill>
            <a:srgbClr val="EFF6FF"/>
          </a:solidFill>
          <a:ln w="19050">
            <a:solidFill>
              <a:srgbClr val="3B82F6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8" name="Text 46"/>
          <p:cNvSpPr/>
          <p:nvPr/>
        </p:nvSpPr>
        <p:spPr>
          <a:xfrm>
            <a:off x="4781550" y="3435548"/>
            <a:ext cx="4022217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1E40A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Companion Colab Notebook</a:t>
            </a:r>
            <a:endParaRPr lang="en-US" sz="825" dirty="0"/>
          </a:p>
        </p:txBody>
      </p:sp>
      <p:sp>
        <p:nvSpPr>
          <p:cNvPr id="49" name="Text 47"/>
          <p:cNvSpPr/>
          <p:nvPr/>
        </p:nvSpPr>
        <p:spPr>
          <a:xfrm>
            <a:off x="4781550" y="3639294"/>
            <a:ext cx="402221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3B82F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All code examples available as runnable notebook with complete implementations and visualizations</a:t>
            </a:r>
            <a:endParaRPr lang="en-US" sz="750" dirty="0"/>
          </a:p>
        </p:txBody>
      </p:sp>
      <p:sp>
        <p:nvSpPr>
          <p:cNvPr id="50" name="Text 48"/>
          <p:cNvSpPr/>
          <p:nvPr/>
        </p:nvSpPr>
        <p:spPr>
          <a:xfrm>
            <a:off x="285750" y="4775895"/>
            <a:ext cx="382062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J. Paul Liu, 2026. Generative AI For Science. Leanpub, https://leanpub.com/generativeaiforscience</a:t>
            </a:r>
            <a:endParaRPr lang="en-US" sz="675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cience experiment&#10;&#10;AI-generated content may be incorrect.">
            <a:extLst>
              <a:ext uri="{FF2B5EF4-FFF2-40B4-BE49-F238E27FC236}">
                <a16:creationId xmlns:a16="http://schemas.microsoft.com/office/drawing/2014/main" id="{52F9D57E-DD1A-0DAA-7D35-BD0756E8E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4" y="13568"/>
            <a:ext cx="9043416" cy="5047487"/>
          </a:xfrm>
          <a:prstGeom prst="rect">
            <a:avLst/>
          </a:prstGeom>
        </p:spPr>
      </p:pic>
      <p:sp>
        <p:nvSpPr>
          <p:cNvPr id="4" name="Text 48">
            <a:extLst>
              <a:ext uri="{FF2B5EF4-FFF2-40B4-BE49-F238E27FC236}">
                <a16:creationId xmlns:a16="http://schemas.microsoft.com/office/drawing/2014/main" id="{4911F508-FE84-D6AC-66E2-6B8BD96B65B7}"/>
              </a:ext>
            </a:extLst>
          </p:cNvPr>
          <p:cNvSpPr/>
          <p:nvPr/>
        </p:nvSpPr>
        <p:spPr>
          <a:xfrm>
            <a:off x="651065" y="5024984"/>
            <a:ext cx="4872815" cy="155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800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J. Paul Liu, 2026. Generative AI For Science. Leanpub, https://leanpub.com/generativeaiforscience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7169708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10500" y="3524250"/>
            <a:ext cx="857250" cy="857250"/>
          </a:xfrm>
          <a:prstGeom prst="roundRect">
            <a:avLst>
              <a:gd name="adj" fmla="val 106667"/>
            </a:avLst>
          </a:prstGeom>
          <a:noFill/>
          <a:ln w="19050">
            <a:solidFill>
              <a:srgbClr val="5EEAD4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285750" y="228600"/>
            <a:ext cx="4381691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References and Further Reading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285750" y="1536502"/>
            <a:ext cx="4274820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PAPERS</a:t>
            </a:r>
            <a:endParaRPr lang="en-US" sz="825" dirty="0"/>
          </a:p>
        </p:txBody>
      </p:sp>
      <p:sp>
        <p:nvSpPr>
          <p:cNvPr id="5" name="Text 3"/>
          <p:cNvSpPr/>
          <p:nvPr/>
        </p:nvSpPr>
        <p:spPr>
          <a:xfrm>
            <a:off x="285750" y="1759297"/>
            <a:ext cx="4191000" cy="434280"/>
          </a:xfrm>
          <a:prstGeom prst="roundRect">
            <a:avLst>
              <a:gd name="adj" fmla="val 13160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371475" y="1845022"/>
            <a:ext cx="409994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Wilkinson et al. (Scientific Data 2016)</a:t>
            </a:r>
            <a:endParaRPr lang="en-US" sz="750" dirty="0"/>
          </a:p>
        </p:txBody>
      </p:sp>
      <p:sp>
        <p:nvSpPr>
          <p:cNvPr id="7" name="Text 5"/>
          <p:cNvSpPr/>
          <p:nvPr/>
        </p:nvSpPr>
        <p:spPr>
          <a:xfrm>
            <a:off x="371475" y="1987897"/>
            <a:ext cx="4099941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Bef>
                <a:spcPts val="75"/>
              </a:spcBef>
              <a:buNone/>
            </a:pPr>
            <a:r>
              <a:rPr lang="en-US" sz="675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FAIR Guiding Principles</a:t>
            </a:r>
            <a:endParaRPr lang="en-US" sz="675" dirty="0"/>
          </a:p>
        </p:txBody>
      </p:sp>
      <p:sp>
        <p:nvSpPr>
          <p:cNvPr id="8" name="Text 6"/>
          <p:cNvSpPr/>
          <p:nvPr/>
        </p:nvSpPr>
        <p:spPr>
          <a:xfrm>
            <a:off x="285750" y="2241203"/>
            <a:ext cx="4191000" cy="434280"/>
          </a:xfrm>
          <a:prstGeom prst="roundRect">
            <a:avLst>
              <a:gd name="adj" fmla="val 13160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371475" y="2326928"/>
            <a:ext cx="409994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Zha et al. (ACM Computing Surveys 2023)</a:t>
            </a:r>
            <a:endParaRPr lang="en-US" sz="750" dirty="0"/>
          </a:p>
        </p:txBody>
      </p:sp>
      <p:sp>
        <p:nvSpPr>
          <p:cNvPr id="10" name="Text 8"/>
          <p:cNvSpPr/>
          <p:nvPr/>
        </p:nvSpPr>
        <p:spPr>
          <a:xfrm>
            <a:off x="371475" y="2469803"/>
            <a:ext cx="4099941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Bef>
                <a:spcPts val="75"/>
              </a:spcBef>
              <a:buNone/>
            </a:pPr>
            <a:r>
              <a:rPr lang="en-US" sz="675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Data-centric AI: A Survey</a:t>
            </a:r>
            <a:endParaRPr lang="en-US" sz="675" dirty="0"/>
          </a:p>
        </p:txBody>
      </p:sp>
      <p:sp>
        <p:nvSpPr>
          <p:cNvPr id="11" name="Text 9"/>
          <p:cNvSpPr/>
          <p:nvPr/>
        </p:nvSpPr>
        <p:spPr>
          <a:xfrm>
            <a:off x="285750" y="2723108"/>
            <a:ext cx="4191000" cy="434280"/>
          </a:xfrm>
          <a:prstGeom prst="roundRect">
            <a:avLst>
              <a:gd name="adj" fmla="val 13160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371475" y="2808833"/>
            <a:ext cx="409994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Abolhasani and Kumacheva (Nature Synthesis 2023)</a:t>
            </a:r>
            <a:endParaRPr lang="en-US" sz="750" dirty="0"/>
          </a:p>
        </p:txBody>
      </p:sp>
      <p:sp>
        <p:nvSpPr>
          <p:cNvPr id="13" name="Text 11"/>
          <p:cNvSpPr/>
          <p:nvPr/>
        </p:nvSpPr>
        <p:spPr>
          <a:xfrm>
            <a:off x="371475" y="2951708"/>
            <a:ext cx="4099941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Bef>
                <a:spcPts val="75"/>
              </a:spcBef>
              <a:buNone/>
            </a:pPr>
            <a:r>
              <a:rPr lang="en-US" sz="675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Self-driving labs in chemical sciences</a:t>
            </a:r>
            <a:endParaRPr lang="en-US" sz="675" dirty="0"/>
          </a:p>
        </p:txBody>
      </p:sp>
      <p:sp>
        <p:nvSpPr>
          <p:cNvPr id="14" name="Text 12"/>
          <p:cNvSpPr/>
          <p:nvPr/>
        </p:nvSpPr>
        <p:spPr>
          <a:xfrm>
            <a:off x="285750" y="3205014"/>
            <a:ext cx="4191000" cy="434280"/>
          </a:xfrm>
          <a:prstGeom prst="roundRect">
            <a:avLst>
              <a:gd name="adj" fmla="val 13160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5" name="Text 13"/>
          <p:cNvSpPr/>
          <p:nvPr/>
        </p:nvSpPr>
        <p:spPr>
          <a:xfrm>
            <a:off x="371475" y="3290739"/>
            <a:ext cx="409994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Raissi et al. (JCP 2019)</a:t>
            </a:r>
            <a:endParaRPr lang="en-US" sz="750" dirty="0"/>
          </a:p>
        </p:txBody>
      </p:sp>
      <p:sp>
        <p:nvSpPr>
          <p:cNvPr id="16" name="Text 14"/>
          <p:cNvSpPr/>
          <p:nvPr/>
        </p:nvSpPr>
        <p:spPr>
          <a:xfrm>
            <a:off x="371475" y="3433614"/>
            <a:ext cx="4099941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Bef>
                <a:spcPts val="75"/>
              </a:spcBef>
              <a:buNone/>
            </a:pPr>
            <a:r>
              <a:rPr lang="en-US" sz="675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Physics-informed neural networks</a:t>
            </a:r>
            <a:endParaRPr lang="en-US" sz="675" dirty="0"/>
          </a:p>
        </p:txBody>
      </p:sp>
      <p:sp>
        <p:nvSpPr>
          <p:cNvPr id="17" name="Text 15"/>
          <p:cNvSpPr/>
          <p:nvPr/>
        </p:nvSpPr>
        <p:spPr>
          <a:xfrm>
            <a:off x="285750" y="3686919"/>
            <a:ext cx="4191000" cy="434280"/>
          </a:xfrm>
          <a:prstGeom prst="roundRect">
            <a:avLst>
              <a:gd name="adj" fmla="val 13160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371475" y="3772644"/>
            <a:ext cx="409994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Sandve et al. (PLOS Comp Bio 2013)</a:t>
            </a:r>
            <a:endParaRPr lang="en-US" sz="750" dirty="0"/>
          </a:p>
        </p:txBody>
      </p:sp>
      <p:sp>
        <p:nvSpPr>
          <p:cNvPr id="19" name="Text 17"/>
          <p:cNvSpPr/>
          <p:nvPr/>
        </p:nvSpPr>
        <p:spPr>
          <a:xfrm>
            <a:off x="371475" y="3915519"/>
            <a:ext cx="4099941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Bef>
                <a:spcPts val="75"/>
              </a:spcBef>
              <a:buNone/>
            </a:pPr>
            <a:r>
              <a:rPr lang="en-US" sz="675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Ten simple rules for reproducible research</a:t>
            </a:r>
            <a:endParaRPr lang="en-US" sz="675" dirty="0"/>
          </a:p>
        </p:txBody>
      </p:sp>
      <p:sp>
        <p:nvSpPr>
          <p:cNvPr id="20" name="Text 18"/>
          <p:cNvSpPr/>
          <p:nvPr/>
        </p:nvSpPr>
        <p:spPr>
          <a:xfrm>
            <a:off x="4667250" y="1421309"/>
            <a:ext cx="4274820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FBBF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DOMAIN-SPECIFIC TOOLS</a:t>
            </a:r>
            <a:endParaRPr lang="en-US" sz="825" dirty="0"/>
          </a:p>
        </p:txBody>
      </p:sp>
      <p:sp>
        <p:nvSpPr>
          <p:cNvPr id="21" name="Text 19"/>
          <p:cNvSpPr/>
          <p:nvPr/>
        </p:nvSpPr>
        <p:spPr>
          <a:xfrm>
            <a:off x="4667250" y="1663154"/>
            <a:ext cx="947886" cy="234255"/>
          </a:xfrm>
          <a:prstGeom prst="roundRect">
            <a:avLst>
              <a:gd name="adj" fmla="val 24396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4762500" y="1720304"/>
            <a:ext cx="772534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RDKit</a:t>
            </a: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— Chemistry</a:t>
            </a:r>
            <a:endParaRPr lang="en-US" sz="675" dirty="0"/>
          </a:p>
        </p:txBody>
      </p:sp>
      <p:sp>
        <p:nvSpPr>
          <p:cNvPr id="23" name="Text 21"/>
          <p:cNvSpPr/>
          <p:nvPr/>
        </p:nvSpPr>
        <p:spPr>
          <a:xfrm>
            <a:off x="5672286" y="1663154"/>
            <a:ext cx="1028998" cy="234255"/>
          </a:xfrm>
          <a:prstGeom prst="roundRect">
            <a:avLst>
              <a:gd name="adj" fmla="val 24396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Text 22"/>
          <p:cNvSpPr/>
          <p:nvPr/>
        </p:nvSpPr>
        <p:spPr>
          <a:xfrm>
            <a:off x="5767536" y="1720304"/>
            <a:ext cx="855268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Biopython</a:t>
            </a: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— Biology</a:t>
            </a:r>
            <a:endParaRPr lang="en-US" sz="675" dirty="0"/>
          </a:p>
        </p:txBody>
      </p:sp>
      <p:sp>
        <p:nvSpPr>
          <p:cNvPr id="25" name="Text 23"/>
          <p:cNvSpPr/>
          <p:nvPr/>
        </p:nvSpPr>
        <p:spPr>
          <a:xfrm>
            <a:off x="6758434" y="1663154"/>
            <a:ext cx="871984" cy="234255"/>
          </a:xfrm>
          <a:prstGeom prst="roundRect">
            <a:avLst>
              <a:gd name="adj" fmla="val 24396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6853684" y="1720304"/>
            <a:ext cx="695114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xarray</a:t>
            </a: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— Climate</a:t>
            </a:r>
            <a:endParaRPr lang="en-US" sz="675" dirty="0"/>
          </a:p>
        </p:txBody>
      </p:sp>
      <p:sp>
        <p:nvSpPr>
          <p:cNvPr id="27" name="Text 25"/>
          <p:cNvSpPr/>
          <p:nvPr/>
        </p:nvSpPr>
        <p:spPr>
          <a:xfrm>
            <a:off x="7687568" y="1663154"/>
            <a:ext cx="871984" cy="234255"/>
          </a:xfrm>
          <a:prstGeom prst="roundRect">
            <a:avLst>
              <a:gd name="adj" fmla="val 24396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8" name="Text 26"/>
          <p:cNvSpPr/>
          <p:nvPr/>
        </p:nvSpPr>
        <p:spPr>
          <a:xfrm>
            <a:off x="7782818" y="1720304"/>
            <a:ext cx="695114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SciSpacy</a:t>
            </a: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— NLP</a:t>
            </a:r>
            <a:endParaRPr lang="en-US" sz="675" dirty="0"/>
          </a:p>
        </p:txBody>
      </p:sp>
      <p:sp>
        <p:nvSpPr>
          <p:cNvPr id="29" name="Text 27"/>
          <p:cNvSpPr/>
          <p:nvPr/>
        </p:nvSpPr>
        <p:spPr>
          <a:xfrm>
            <a:off x="4667250" y="1992660"/>
            <a:ext cx="4191000" cy="598140"/>
          </a:xfrm>
          <a:prstGeom prst="roundRect">
            <a:avLst>
              <a:gd name="adj" fmla="val 12739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0" name="Text 28"/>
          <p:cNvSpPr/>
          <p:nvPr/>
        </p:nvSpPr>
        <p:spPr>
          <a:xfrm>
            <a:off x="4791075" y="2116485"/>
            <a:ext cx="402221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450"/>
              </a:spcAft>
              <a:buNone/>
            </a:pPr>
            <a:r>
              <a:rPr lang="en-US" sz="750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Full Working Code:</a:t>
            </a:r>
            <a:endParaRPr lang="en-US" sz="750" dirty="0"/>
          </a:p>
        </p:txBody>
      </p:sp>
      <p:sp>
        <p:nvSpPr>
          <p:cNvPr id="31" name="Text 29"/>
          <p:cNvSpPr/>
          <p:nvPr/>
        </p:nvSpPr>
        <p:spPr>
          <a:xfrm>
            <a:off x="4791075" y="2306985"/>
            <a:ext cx="4022217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FFFFFF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rewriting.ai/bookcode/ai4sci.php</a:t>
            </a:r>
            <a:endParaRPr lang="en-US" sz="900" dirty="0"/>
          </a:p>
        </p:txBody>
      </p:sp>
      <p:sp>
        <p:nvSpPr>
          <p:cNvPr id="32" name="Text 30"/>
          <p:cNvSpPr/>
          <p:nvPr/>
        </p:nvSpPr>
        <p:spPr>
          <a:xfrm>
            <a:off x="4667250" y="2686050"/>
            <a:ext cx="4191000" cy="870496"/>
          </a:xfrm>
          <a:prstGeom prst="roundRect">
            <a:avLst>
              <a:gd name="adj" fmla="val 8754"/>
            </a:avLst>
          </a:prstGeom>
          <a:solidFill>
            <a:srgbClr val="5EEAD4">
              <a:alpha val="20000"/>
            </a:srgbClr>
          </a:solidFill>
          <a:ln w="19050">
            <a:solidFill>
              <a:srgbClr val="5EEAD4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3" name="Text 31"/>
          <p:cNvSpPr/>
          <p:nvPr/>
        </p:nvSpPr>
        <p:spPr>
          <a:xfrm>
            <a:off x="4800600" y="2819400"/>
            <a:ext cx="4002786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Book Information</a:t>
            </a:r>
            <a:endParaRPr lang="en-US" sz="825" dirty="0"/>
          </a:p>
        </p:txBody>
      </p:sp>
      <p:sp>
        <p:nvSpPr>
          <p:cNvPr id="34" name="Text 32"/>
          <p:cNvSpPr/>
          <p:nvPr/>
        </p:nvSpPr>
        <p:spPr>
          <a:xfrm>
            <a:off x="4800600" y="3023146"/>
            <a:ext cx="4002786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J. Paul Liu, 2026</a:t>
            </a:r>
            <a:endParaRPr lang="en-US" sz="750" dirty="0"/>
          </a:p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Generative AI For Science</a:t>
            </a:r>
            <a:endParaRPr lang="en-US" sz="750" dirty="0"/>
          </a:p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Leanpub</a:t>
            </a:r>
            <a:endParaRPr lang="en-US" sz="750" dirty="0"/>
          </a:p>
        </p:txBody>
      </p:sp>
      <p:sp>
        <p:nvSpPr>
          <p:cNvPr id="35" name="Text 33"/>
          <p:cNvSpPr/>
          <p:nvPr/>
        </p:nvSpPr>
        <p:spPr>
          <a:xfrm>
            <a:off x="4667250" y="3651796"/>
            <a:ext cx="4191000" cy="584746"/>
          </a:xfrm>
          <a:prstGeom prst="roundRect">
            <a:avLst>
              <a:gd name="adj" fmla="val 13031"/>
            </a:avLst>
          </a:prstGeom>
          <a:solidFill>
            <a:srgbClr val="3B82F6">
              <a:alpha val="20000"/>
            </a:srgbClr>
          </a:solidFill>
          <a:ln w="19050">
            <a:solidFill>
              <a:srgbClr val="3B82F6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6" name="Text 34"/>
          <p:cNvSpPr/>
          <p:nvPr/>
        </p:nvSpPr>
        <p:spPr>
          <a:xfrm>
            <a:off x="4800600" y="3785146"/>
            <a:ext cx="4002786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93C5F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Next Chapter</a:t>
            </a:r>
            <a:endParaRPr lang="en-US" sz="825" dirty="0"/>
          </a:p>
        </p:txBody>
      </p:sp>
      <p:sp>
        <p:nvSpPr>
          <p:cNvPr id="37" name="Text 35"/>
          <p:cNvSpPr/>
          <p:nvPr/>
        </p:nvSpPr>
        <p:spPr>
          <a:xfrm>
            <a:off x="4800600" y="3969841"/>
            <a:ext cx="4002786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Chapter 4 — Text and Knowledge Generation for Scientists</a:t>
            </a:r>
            <a:endParaRPr lang="en-US" sz="750" dirty="0"/>
          </a:p>
        </p:txBody>
      </p:sp>
      <p:sp>
        <p:nvSpPr>
          <p:cNvPr id="38" name="Text 36"/>
          <p:cNvSpPr/>
          <p:nvPr/>
        </p:nvSpPr>
        <p:spPr>
          <a:xfrm>
            <a:off x="285750" y="4775895"/>
            <a:ext cx="382062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>
                    <a:alpha val="4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J. Paul Liu, 2026. Generative AI For Science. Leanpub, https://leanpub.com/generativeaiforscience</a:t>
            </a:r>
            <a:endParaRPr lang="en-US" sz="675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76200" cy="5143500"/>
          </a:xfrm>
          <a:prstGeom prst="rect">
            <a:avLst/>
          </a:prstGeom>
          <a:solidFill>
            <a:srgbClr val="0D948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285750" y="228600"/>
            <a:ext cx="4624578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34E4A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Scientific Data: Unique Challenges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285750" y="1260425"/>
            <a:ext cx="8743950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buNone/>
            </a:pPr>
            <a:r>
              <a:rPr lang="en-US" sz="975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effectiveness depends critically on data. Scientific data differs fundamentally from web-scale datasets:</a:t>
            </a:r>
            <a:endParaRPr lang="en-US" sz="975" dirty="0"/>
          </a:p>
        </p:txBody>
      </p:sp>
      <p:sp>
        <p:nvSpPr>
          <p:cNvPr id="5" name="Text 3"/>
          <p:cNvSpPr/>
          <p:nvPr/>
        </p:nvSpPr>
        <p:spPr>
          <a:xfrm>
            <a:off x="285750" y="1547961"/>
            <a:ext cx="8572500" cy="1902619"/>
          </a:xfrm>
          <a:prstGeom prst="roundRect">
            <a:avLst>
              <a:gd name="adj" fmla="val 5006"/>
            </a:avLst>
          </a:prstGeom>
          <a:solidFill>
            <a:srgbClr val="FFFFFF"/>
          </a:solidFill>
          <a:ln w="9525">
            <a:solidFill>
              <a:srgbClr val="E2E8F0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295275" y="1557486"/>
            <a:ext cx="8553450" cy="350490"/>
          </a:xfrm>
          <a:prstGeom prst="rect">
            <a:avLst/>
          </a:prstGeom>
          <a:solidFill>
            <a:srgbClr val="134E4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Shape 5"/>
          <p:cNvSpPr/>
          <p:nvPr/>
        </p:nvSpPr>
        <p:spPr>
          <a:xfrm>
            <a:off x="4495800" y="1557486"/>
            <a:ext cx="0" cy="350490"/>
          </a:xfrm>
          <a:prstGeom prst="line">
            <a:avLst/>
          </a:prstGeom>
          <a:noFill/>
          <a:ln w="9525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428625" y="1652736"/>
            <a:ext cx="4007644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General AI Data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4786313" y="1652736"/>
            <a:ext cx="4007644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Scientific Data</a:t>
            </a:r>
            <a:endParaRPr lang="en-US" sz="900" dirty="0"/>
          </a:p>
        </p:txBody>
      </p:sp>
      <p:sp>
        <p:nvSpPr>
          <p:cNvPr id="10" name="Shape 8"/>
          <p:cNvSpPr/>
          <p:nvPr/>
        </p:nvSpPr>
        <p:spPr>
          <a:xfrm>
            <a:off x="295275" y="2211735"/>
            <a:ext cx="8553450" cy="0"/>
          </a:xfrm>
          <a:prstGeom prst="line">
            <a:avLst/>
          </a:prstGeom>
          <a:noFill/>
          <a:ln w="9525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4495800" y="1907977"/>
            <a:ext cx="0" cy="298996"/>
          </a:xfrm>
          <a:prstGeom prst="line">
            <a:avLst/>
          </a:prstGeom>
          <a:noFill/>
          <a:ln w="9525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428625" y="1984177"/>
            <a:ext cx="4007644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Billions of examples</a:t>
            </a:r>
            <a:endParaRPr lang="en-US" sz="825" dirty="0"/>
          </a:p>
        </p:txBody>
      </p:sp>
      <p:sp>
        <p:nvSpPr>
          <p:cNvPr id="13" name="Text 11"/>
          <p:cNvSpPr/>
          <p:nvPr/>
        </p:nvSpPr>
        <p:spPr>
          <a:xfrm>
            <a:off x="4652963" y="1907977"/>
            <a:ext cx="4195763" cy="298996"/>
          </a:xfrm>
          <a:prstGeom prst="rect">
            <a:avLst/>
          </a:prstGeom>
          <a:solidFill>
            <a:srgbClr val="F0FD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4786313" y="1984177"/>
            <a:ext cx="4007644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0D94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Hundreds to thousands</a:t>
            </a:r>
            <a:endParaRPr lang="en-US" sz="825" dirty="0"/>
          </a:p>
        </p:txBody>
      </p:sp>
      <p:sp>
        <p:nvSpPr>
          <p:cNvPr id="15" name="Shape 13"/>
          <p:cNvSpPr/>
          <p:nvPr/>
        </p:nvSpPr>
        <p:spPr>
          <a:xfrm>
            <a:off x="295275" y="2520255"/>
            <a:ext cx="8553450" cy="0"/>
          </a:xfrm>
          <a:prstGeom prst="line">
            <a:avLst/>
          </a:prstGeom>
          <a:noFill/>
          <a:ln w="9525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4495800" y="2216497"/>
            <a:ext cx="0" cy="298996"/>
          </a:xfrm>
          <a:prstGeom prst="line">
            <a:avLst/>
          </a:prstGeom>
          <a:noFill/>
          <a:ln w="9525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428625" y="2292697"/>
            <a:ext cx="4007644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Clean, standardized</a:t>
            </a:r>
            <a:endParaRPr lang="en-US" sz="825" dirty="0"/>
          </a:p>
        </p:txBody>
      </p:sp>
      <p:sp>
        <p:nvSpPr>
          <p:cNvPr id="18" name="Text 16"/>
          <p:cNvSpPr/>
          <p:nvPr/>
        </p:nvSpPr>
        <p:spPr>
          <a:xfrm>
            <a:off x="4652963" y="2216497"/>
            <a:ext cx="4195763" cy="298996"/>
          </a:xfrm>
          <a:prstGeom prst="rect">
            <a:avLst/>
          </a:prstGeom>
          <a:solidFill>
            <a:srgbClr val="F0FD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4786313" y="2292697"/>
            <a:ext cx="4007644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0D94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Noisy, heterogeneous</a:t>
            </a:r>
            <a:endParaRPr lang="en-US" sz="825" dirty="0"/>
          </a:p>
        </p:txBody>
      </p:sp>
      <p:sp>
        <p:nvSpPr>
          <p:cNvPr id="20" name="Shape 18"/>
          <p:cNvSpPr/>
          <p:nvPr/>
        </p:nvSpPr>
        <p:spPr>
          <a:xfrm>
            <a:off x="295275" y="2828776"/>
            <a:ext cx="8553450" cy="0"/>
          </a:xfrm>
          <a:prstGeom prst="line">
            <a:avLst/>
          </a:prstGeom>
          <a:noFill/>
          <a:ln w="9525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4495800" y="2525018"/>
            <a:ext cx="0" cy="298996"/>
          </a:xfrm>
          <a:prstGeom prst="line">
            <a:avLst/>
          </a:prstGeom>
          <a:noFill/>
          <a:ln w="9525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428625" y="2601218"/>
            <a:ext cx="4007644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General vocabulary</a:t>
            </a:r>
            <a:endParaRPr lang="en-US" sz="825" dirty="0"/>
          </a:p>
        </p:txBody>
      </p:sp>
      <p:sp>
        <p:nvSpPr>
          <p:cNvPr id="23" name="Text 21"/>
          <p:cNvSpPr/>
          <p:nvPr/>
        </p:nvSpPr>
        <p:spPr>
          <a:xfrm>
            <a:off x="4652963" y="2525018"/>
            <a:ext cx="4195763" cy="298996"/>
          </a:xfrm>
          <a:prstGeom prst="rect">
            <a:avLst/>
          </a:prstGeom>
          <a:solidFill>
            <a:srgbClr val="F0FD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Text 22"/>
          <p:cNvSpPr/>
          <p:nvPr/>
        </p:nvSpPr>
        <p:spPr>
          <a:xfrm>
            <a:off x="4786313" y="2601218"/>
            <a:ext cx="4007644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0D94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Domain-specific terminology</a:t>
            </a:r>
            <a:endParaRPr lang="en-US" sz="825" dirty="0"/>
          </a:p>
        </p:txBody>
      </p:sp>
      <p:sp>
        <p:nvSpPr>
          <p:cNvPr id="25" name="Shape 23"/>
          <p:cNvSpPr/>
          <p:nvPr/>
        </p:nvSpPr>
        <p:spPr>
          <a:xfrm>
            <a:off x="295275" y="3137297"/>
            <a:ext cx="8553450" cy="0"/>
          </a:xfrm>
          <a:prstGeom prst="line">
            <a:avLst/>
          </a:prstGeom>
          <a:noFill/>
          <a:ln w="9525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4495800" y="2833539"/>
            <a:ext cx="0" cy="298996"/>
          </a:xfrm>
          <a:prstGeom prst="line">
            <a:avLst/>
          </a:prstGeom>
          <a:noFill/>
          <a:ln w="9525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428625" y="2909739"/>
            <a:ext cx="4007644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Static snapshots</a:t>
            </a:r>
            <a:endParaRPr lang="en-US" sz="825" dirty="0"/>
          </a:p>
        </p:txBody>
      </p:sp>
      <p:sp>
        <p:nvSpPr>
          <p:cNvPr id="28" name="Text 26"/>
          <p:cNvSpPr/>
          <p:nvPr/>
        </p:nvSpPr>
        <p:spPr>
          <a:xfrm>
            <a:off x="4652963" y="2833539"/>
            <a:ext cx="4195763" cy="298996"/>
          </a:xfrm>
          <a:prstGeom prst="rect">
            <a:avLst/>
          </a:prstGeom>
          <a:solidFill>
            <a:srgbClr val="F0FD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9" name="Text 27"/>
          <p:cNvSpPr/>
          <p:nvPr/>
        </p:nvSpPr>
        <p:spPr>
          <a:xfrm>
            <a:off x="4786313" y="2909739"/>
            <a:ext cx="4007644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0D94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Temporal, spatial structure</a:t>
            </a:r>
            <a:endParaRPr lang="en-US" sz="825" dirty="0"/>
          </a:p>
        </p:txBody>
      </p:sp>
      <p:sp>
        <p:nvSpPr>
          <p:cNvPr id="30" name="Shape 28"/>
          <p:cNvSpPr/>
          <p:nvPr/>
        </p:nvSpPr>
        <p:spPr>
          <a:xfrm>
            <a:off x="4495800" y="3142059"/>
            <a:ext cx="0" cy="298996"/>
          </a:xfrm>
          <a:prstGeom prst="line">
            <a:avLst/>
          </a:prstGeom>
          <a:noFill/>
          <a:ln w="9525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428625" y="3218259"/>
            <a:ext cx="4007644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Public availability</a:t>
            </a:r>
            <a:endParaRPr lang="en-US" sz="825" dirty="0"/>
          </a:p>
        </p:txBody>
      </p:sp>
      <p:sp>
        <p:nvSpPr>
          <p:cNvPr id="32" name="Text 30"/>
          <p:cNvSpPr/>
          <p:nvPr/>
        </p:nvSpPr>
        <p:spPr>
          <a:xfrm>
            <a:off x="4652963" y="3142059"/>
            <a:ext cx="4195763" cy="298996"/>
          </a:xfrm>
          <a:prstGeom prst="rect">
            <a:avLst/>
          </a:prstGeom>
          <a:solidFill>
            <a:srgbClr val="F0FD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3" name="Text 31"/>
          <p:cNvSpPr/>
          <p:nvPr/>
        </p:nvSpPr>
        <p:spPr>
          <a:xfrm>
            <a:off x="4786313" y="3218259"/>
            <a:ext cx="4007644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0D94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Often proprietary or sensitive</a:t>
            </a:r>
            <a:endParaRPr lang="en-US" sz="825" dirty="0"/>
          </a:p>
        </p:txBody>
      </p:sp>
      <p:sp>
        <p:nvSpPr>
          <p:cNvPr id="34" name="Text 32"/>
          <p:cNvSpPr/>
          <p:nvPr/>
        </p:nvSpPr>
        <p:spPr>
          <a:xfrm>
            <a:off x="285750" y="3564880"/>
            <a:ext cx="8572500" cy="832396"/>
          </a:xfrm>
          <a:prstGeom prst="roundRect">
            <a:avLst>
              <a:gd name="adj" fmla="val 11443"/>
            </a:avLst>
          </a:prstGeom>
          <a:solidFill>
            <a:srgbClr val="134E4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5" name="Text 33"/>
          <p:cNvSpPr/>
          <p:nvPr/>
        </p:nvSpPr>
        <p:spPr>
          <a:xfrm>
            <a:off x="419100" y="3698230"/>
            <a:ext cx="8471916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600"/>
              </a:spcAft>
              <a:buNone/>
            </a:pPr>
            <a:r>
              <a:rPr lang="en-US" sz="825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DATA-CENTRIC AI PARADIGM</a:t>
            </a:r>
            <a:endParaRPr lang="en-US" sz="825" dirty="0"/>
          </a:p>
        </p:txBody>
      </p:sp>
      <p:sp>
        <p:nvSpPr>
          <p:cNvPr id="36" name="Text 34"/>
          <p:cNvSpPr/>
          <p:nvPr/>
        </p:nvSpPr>
        <p:spPr>
          <a:xfrm>
            <a:off x="419100" y="3921026"/>
            <a:ext cx="8471916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9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Systematic engineering of data—improving quality, addressing biases, augmenting limited datasets—often yields greater performance gains than model improvements alone.</a:t>
            </a:r>
            <a:endParaRPr lang="en-US" sz="900" dirty="0"/>
          </a:p>
        </p:txBody>
      </p:sp>
      <p:sp>
        <p:nvSpPr>
          <p:cNvPr id="37" name="Text 35"/>
          <p:cNvSpPr/>
          <p:nvPr/>
        </p:nvSpPr>
        <p:spPr>
          <a:xfrm>
            <a:off x="285750" y="4775895"/>
            <a:ext cx="382062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J. Paul Liu, 2026. Generative AI For Science. Leanpub, https://leanpub.com/generativeaiforscience</a:t>
            </a:r>
            <a:endParaRPr lang="en-US" sz="67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5750" y="228600"/>
            <a:ext cx="8743950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 I</a:t>
            </a:r>
            <a:endParaRPr lang="en-US" sz="825" dirty="0"/>
          </a:p>
        </p:txBody>
      </p:sp>
      <p:sp>
        <p:nvSpPr>
          <p:cNvPr id="3" name="Text 1"/>
          <p:cNvSpPr/>
          <p:nvPr/>
        </p:nvSpPr>
        <p:spPr>
          <a:xfrm>
            <a:off x="285750" y="432346"/>
            <a:ext cx="4760595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Five Key Challenges of Scientific Data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285750" y="1956495"/>
            <a:ext cx="4238625" cy="592336"/>
          </a:xfrm>
          <a:prstGeom prst="roundRect">
            <a:avLst>
              <a:gd name="adj" fmla="val 16080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409575" y="2080320"/>
            <a:ext cx="266700" cy="266700"/>
          </a:xfrm>
          <a:prstGeom prst="roundRect">
            <a:avLst>
              <a:gd name="adj" fmla="val 21429"/>
            </a:avLst>
          </a:prstGeom>
          <a:solidFill>
            <a:srgbClr val="F59E0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505718" y="2120354"/>
            <a:ext cx="75751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</a:t>
            </a:r>
            <a:endParaRPr lang="en-US" sz="1050" dirty="0"/>
          </a:p>
        </p:txBody>
      </p:sp>
      <p:sp>
        <p:nvSpPr>
          <p:cNvPr id="7" name="Text 5"/>
          <p:cNvSpPr/>
          <p:nvPr/>
        </p:nvSpPr>
        <p:spPr>
          <a:xfrm>
            <a:off x="771525" y="2080320"/>
            <a:ext cx="2899925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buNone/>
            </a:pPr>
            <a:r>
              <a:rPr lang="en-US" sz="97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Small Data</a:t>
            </a:r>
            <a:endParaRPr lang="en-US" sz="975" dirty="0"/>
          </a:p>
        </p:txBody>
      </p:sp>
      <p:sp>
        <p:nvSpPr>
          <p:cNvPr id="8" name="Text 6"/>
          <p:cNvSpPr/>
          <p:nvPr/>
        </p:nvSpPr>
        <p:spPr>
          <a:xfrm>
            <a:off x="771525" y="2291655"/>
            <a:ext cx="289992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100-1000 samples vs. millions. Risk: overfitting, poor generalization</a:t>
            </a:r>
            <a:endParaRPr lang="en-US" sz="750" dirty="0"/>
          </a:p>
        </p:txBody>
      </p:sp>
      <p:sp>
        <p:nvSpPr>
          <p:cNvPr id="9" name="Text 7"/>
          <p:cNvSpPr/>
          <p:nvPr/>
        </p:nvSpPr>
        <p:spPr>
          <a:xfrm>
            <a:off x="285750" y="2625030"/>
            <a:ext cx="4238625" cy="592336"/>
          </a:xfrm>
          <a:prstGeom prst="roundRect">
            <a:avLst>
              <a:gd name="adj" fmla="val 16080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409575" y="2748855"/>
            <a:ext cx="266700" cy="266700"/>
          </a:xfrm>
          <a:prstGeom prst="roundRect">
            <a:avLst>
              <a:gd name="adj" fmla="val 21429"/>
            </a:avLst>
          </a:prstGeom>
          <a:solidFill>
            <a:srgbClr val="EC4899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505718" y="2788890"/>
            <a:ext cx="75751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</a:t>
            </a: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771525" y="2748855"/>
            <a:ext cx="2482158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buNone/>
            </a:pPr>
            <a:r>
              <a:rPr lang="en-US" sz="97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Noisy and Heterogeneous</a:t>
            </a:r>
            <a:endParaRPr lang="en-US" sz="975" dirty="0"/>
          </a:p>
        </p:txBody>
      </p:sp>
      <p:sp>
        <p:nvSpPr>
          <p:cNvPr id="13" name="Text 11"/>
          <p:cNvSpPr/>
          <p:nvPr/>
        </p:nvSpPr>
        <p:spPr>
          <a:xfrm>
            <a:off x="771525" y="2960191"/>
            <a:ext cx="248215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Measurement error, missing values, outliers, batch effects</a:t>
            </a:r>
            <a:endParaRPr lang="en-US" sz="750" dirty="0"/>
          </a:p>
        </p:txBody>
      </p:sp>
      <p:sp>
        <p:nvSpPr>
          <p:cNvPr id="14" name="Text 12"/>
          <p:cNvSpPr/>
          <p:nvPr/>
        </p:nvSpPr>
        <p:spPr>
          <a:xfrm>
            <a:off x="285750" y="3293566"/>
            <a:ext cx="4238625" cy="592336"/>
          </a:xfrm>
          <a:prstGeom prst="roundRect">
            <a:avLst>
              <a:gd name="adj" fmla="val 16080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5" name="Text 13"/>
          <p:cNvSpPr/>
          <p:nvPr/>
        </p:nvSpPr>
        <p:spPr>
          <a:xfrm>
            <a:off x="409575" y="3417391"/>
            <a:ext cx="266700" cy="266700"/>
          </a:xfrm>
          <a:prstGeom prst="roundRect">
            <a:avLst>
              <a:gd name="adj" fmla="val 21429"/>
            </a:avLst>
          </a:prstGeom>
          <a:solidFill>
            <a:srgbClr val="8B5CF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505718" y="3457426"/>
            <a:ext cx="75751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</a:t>
            </a:r>
            <a:endParaRPr lang="en-US" sz="1050" dirty="0"/>
          </a:p>
        </p:txBody>
      </p:sp>
      <p:sp>
        <p:nvSpPr>
          <p:cNvPr id="17" name="Text 15"/>
          <p:cNvSpPr/>
          <p:nvPr/>
        </p:nvSpPr>
        <p:spPr>
          <a:xfrm>
            <a:off x="771525" y="3417391"/>
            <a:ext cx="2714875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buNone/>
            </a:pPr>
            <a:r>
              <a:rPr lang="en-US" sz="97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Domain-Specific Vocabularies</a:t>
            </a:r>
            <a:endParaRPr lang="en-US" sz="975" dirty="0"/>
          </a:p>
        </p:txBody>
      </p:sp>
      <p:sp>
        <p:nvSpPr>
          <p:cNvPr id="18" name="Text 16"/>
          <p:cNvSpPr/>
          <p:nvPr/>
        </p:nvSpPr>
        <p:spPr>
          <a:xfrm>
            <a:off x="771525" y="3628727"/>
            <a:ext cx="271487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SMILES, gene ontology, medical codes. LLMs often hallucinate</a:t>
            </a:r>
            <a:endParaRPr lang="en-US" sz="750" dirty="0"/>
          </a:p>
        </p:txBody>
      </p:sp>
      <p:sp>
        <p:nvSpPr>
          <p:cNvPr id="19" name="Text 17"/>
          <p:cNvSpPr/>
          <p:nvPr/>
        </p:nvSpPr>
        <p:spPr>
          <a:xfrm>
            <a:off x="4619625" y="1935510"/>
            <a:ext cx="4238625" cy="592336"/>
          </a:xfrm>
          <a:prstGeom prst="roundRect">
            <a:avLst>
              <a:gd name="adj" fmla="val 16080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4743450" y="2059335"/>
            <a:ext cx="266700" cy="266700"/>
          </a:xfrm>
          <a:prstGeom prst="roundRect">
            <a:avLst>
              <a:gd name="adj" fmla="val 21429"/>
            </a:avLst>
          </a:prstGeom>
          <a:solidFill>
            <a:srgbClr val="3B82F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4839593" y="2099370"/>
            <a:ext cx="75751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</a:t>
            </a:r>
            <a:endParaRPr lang="en-US" sz="1050" dirty="0"/>
          </a:p>
        </p:txBody>
      </p:sp>
      <p:sp>
        <p:nvSpPr>
          <p:cNvPr id="22" name="Text 20"/>
          <p:cNvSpPr/>
          <p:nvPr/>
        </p:nvSpPr>
        <p:spPr>
          <a:xfrm>
            <a:off x="5105400" y="2059335"/>
            <a:ext cx="2242914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buNone/>
            </a:pPr>
            <a:r>
              <a:rPr lang="en-US" sz="97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Temporal and Spatial Structure</a:t>
            </a:r>
            <a:endParaRPr lang="en-US" sz="975" dirty="0"/>
          </a:p>
        </p:txBody>
      </p:sp>
      <p:sp>
        <p:nvSpPr>
          <p:cNvPr id="23" name="Text 21"/>
          <p:cNvSpPr/>
          <p:nvPr/>
        </p:nvSpPr>
        <p:spPr>
          <a:xfrm>
            <a:off x="5105400" y="2270671"/>
            <a:ext cx="224291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Time series, gridded data, multi-scale dependencies</a:t>
            </a:r>
            <a:endParaRPr lang="en-US" sz="750" dirty="0"/>
          </a:p>
        </p:txBody>
      </p:sp>
      <p:sp>
        <p:nvSpPr>
          <p:cNvPr id="24" name="Text 22"/>
          <p:cNvSpPr/>
          <p:nvPr/>
        </p:nvSpPr>
        <p:spPr>
          <a:xfrm>
            <a:off x="4619625" y="2604046"/>
            <a:ext cx="4238625" cy="592336"/>
          </a:xfrm>
          <a:prstGeom prst="roundRect">
            <a:avLst>
              <a:gd name="adj" fmla="val 16080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4743450" y="2727871"/>
            <a:ext cx="266700" cy="266700"/>
          </a:xfrm>
          <a:prstGeom prst="roundRect">
            <a:avLst>
              <a:gd name="adj" fmla="val 21429"/>
            </a:avLst>
          </a:prstGeom>
          <a:solidFill>
            <a:srgbClr val="10B981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4839593" y="2767905"/>
            <a:ext cx="75751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</a:t>
            </a:r>
            <a:endParaRPr lang="en-US" sz="1050" dirty="0"/>
          </a:p>
        </p:txBody>
      </p:sp>
      <p:sp>
        <p:nvSpPr>
          <p:cNvPr id="27" name="Text 25"/>
          <p:cNvSpPr/>
          <p:nvPr/>
        </p:nvSpPr>
        <p:spPr>
          <a:xfrm>
            <a:off x="5105400" y="2727871"/>
            <a:ext cx="2546524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buNone/>
            </a:pPr>
            <a:r>
              <a:rPr lang="en-US" sz="97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High Dimensionality</a:t>
            </a:r>
            <a:endParaRPr lang="en-US" sz="975" dirty="0"/>
          </a:p>
        </p:txBody>
      </p:sp>
      <p:sp>
        <p:nvSpPr>
          <p:cNvPr id="28" name="Text 26"/>
          <p:cNvSpPr/>
          <p:nvPr/>
        </p:nvSpPr>
        <p:spPr>
          <a:xfrm>
            <a:off x="5105400" y="2939207"/>
            <a:ext cx="254652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20,000+ genes, megapixel images. Curse of dimensionality</a:t>
            </a:r>
            <a:endParaRPr lang="en-US" sz="750" dirty="0"/>
          </a:p>
        </p:txBody>
      </p:sp>
      <p:sp>
        <p:nvSpPr>
          <p:cNvPr id="29" name="Text 27"/>
          <p:cNvSpPr/>
          <p:nvPr/>
        </p:nvSpPr>
        <p:spPr>
          <a:xfrm>
            <a:off x="4619625" y="3272582"/>
            <a:ext cx="4238625" cy="634305"/>
          </a:xfrm>
          <a:prstGeom prst="roundRect">
            <a:avLst>
              <a:gd name="adj" fmla="val 15016"/>
            </a:avLst>
          </a:prstGeom>
          <a:solidFill>
            <a:srgbClr val="FBBF24">
              <a:alpha val="20000"/>
            </a:srgbClr>
          </a:solidFill>
          <a:ln w="9525">
            <a:solidFill>
              <a:srgbClr val="FBBF24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0" name="Text 28"/>
          <p:cNvSpPr/>
          <p:nvPr/>
        </p:nvSpPr>
        <p:spPr>
          <a:xfrm>
            <a:off x="4743450" y="3396407"/>
            <a:ext cx="407079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450"/>
              </a:spcAft>
              <a:buNone/>
            </a:pPr>
            <a:r>
              <a:rPr lang="en-US" sz="750" dirty="0">
                <a:solidFill>
                  <a:srgbClr val="FDE04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SOLUTIONS</a:t>
            </a:r>
            <a:endParaRPr lang="en-US" sz="750" dirty="0"/>
          </a:p>
        </p:txBody>
      </p:sp>
      <p:sp>
        <p:nvSpPr>
          <p:cNvPr id="31" name="Text 29"/>
          <p:cNvSpPr/>
          <p:nvPr/>
        </p:nvSpPr>
        <p:spPr>
          <a:xfrm>
            <a:off x="4743450" y="3586907"/>
            <a:ext cx="825996" cy="196155"/>
          </a:xfrm>
          <a:prstGeom prst="roundRect">
            <a:avLst>
              <a:gd name="adj" fmla="val 19423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2" name="Text 30"/>
          <p:cNvSpPr/>
          <p:nvPr/>
        </p:nvSpPr>
        <p:spPr>
          <a:xfrm>
            <a:off x="4819650" y="3625007"/>
            <a:ext cx="687068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Transfer Learning</a:t>
            </a:r>
            <a:endParaRPr lang="en-US" sz="675" dirty="0"/>
          </a:p>
        </p:txBody>
      </p:sp>
      <p:sp>
        <p:nvSpPr>
          <p:cNvPr id="33" name="Text 31"/>
          <p:cNvSpPr/>
          <p:nvPr/>
        </p:nvSpPr>
        <p:spPr>
          <a:xfrm>
            <a:off x="5626596" y="3586907"/>
            <a:ext cx="681484" cy="196155"/>
          </a:xfrm>
          <a:prstGeom prst="roundRect">
            <a:avLst>
              <a:gd name="adj" fmla="val 19423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4" name="Text 32"/>
          <p:cNvSpPr/>
          <p:nvPr/>
        </p:nvSpPr>
        <p:spPr>
          <a:xfrm>
            <a:off x="5702796" y="3625007"/>
            <a:ext cx="539666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Augmentation</a:t>
            </a:r>
            <a:endParaRPr lang="en-US" sz="675" dirty="0"/>
          </a:p>
        </p:txBody>
      </p:sp>
      <p:sp>
        <p:nvSpPr>
          <p:cNvPr id="35" name="Text 33"/>
          <p:cNvSpPr/>
          <p:nvPr/>
        </p:nvSpPr>
        <p:spPr>
          <a:xfrm>
            <a:off x="6365230" y="3586907"/>
            <a:ext cx="628948" cy="196155"/>
          </a:xfrm>
          <a:prstGeom prst="roundRect">
            <a:avLst>
              <a:gd name="adj" fmla="val 19423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6" name="Text 34"/>
          <p:cNvSpPr/>
          <p:nvPr/>
        </p:nvSpPr>
        <p:spPr>
          <a:xfrm>
            <a:off x="6441430" y="3625007"/>
            <a:ext cx="486079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Robust Loss</a:t>
            </a:r>
            <a:endParaRPr lang="en-US" sz="675" dirty="0"/>
          </a:p>
        </p:txBody>
      </p:sp>
      <p:sp>
        <p:nvSpPr>
          <p:cNvPr id="37" name="Text 35"/>
          <p:cNvSpPr/>
          <p:nvPr/>
        </p:nvSpPr>
        <p:spPr>
          <a:xfrm>
            <a:off x="7051328" y="3586907"/>
            <a:ext cx="400199" cy="196155"/>
          </a:xfrm>
          <a:prstGeom prst="roundRect">
            <a:avLst>
              <a:gd name="adj" fmla="val 19423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8" name="Text 36"/>
          <p:cNvSpPr/>
          <p:nvPr/>
        </p:nvSpPr>
        <p:spPr>
          <a:xfrm>
            <a:off x="7127528" y="3625007"/>
            <a:ext cx="252755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PINNs</a:t>
            </a:r>
            <a:endParaRPr lang="en-US" sz="675" dirty="0"/>
          </a:p>
        </p:txBody>
      </p:sp>
      <p:sp>
        <p:nvSpPr>
          <p:cNvPr id="39" name="Text 37"/>
          <p:cNvSpPr/>
          <p:nvPr/>
        </p:nvSpPr>
        <p:spPr>
          <a:xfrm>
            <a:off x="7508677" y="3586907"/>
            <a:ext cx="743396" cy="196155"/>
          </a:xfrm>
          <a:prstGeom prst="roundRect">
            <a:avLst>
              <a:gd name="adj" fmla="val 19423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0" name="Text 38"/>
          <p:cNvSpPr/>
          <p:nvPr/>
        </p:nvSpPr>
        <p:spPr>
          <a:xfrm>
            <a:off x="7584877" y="3625007"/>
            <a:ext cx="602816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Active Learning</a:t>
            </a:r>
            <a:endParaRPr lang="en-US" sz="675" dirty="0"/>
          </a:p>
        </p:txBody>
      </p:sp>
      <p:sp>
        <p:nvSpPr>
          <p:cNvPr id="41" name="Text 39"/>
          <p:cNvSpPr/>
          <p:nvPr/>
        </p:nvSpPr>
        <p:spPr>
          <a:xfrm>
            <a:off x="285750" y="4775895"/>
            <a:ext cx="382062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>
                    <a:alpha val="4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J. Paul Liu, 2026. Generative AI For Science. Leanpub, https://leanpub.com/generativeaiforscience</a:t>
            </a:r>
            <a:endParaRPr lang="en-US" sz="67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76200" cy="5143500"/>
          </a:xfrm>
          <a:prstGeom prst="rect">
            <a:avLst/>
          </a:prstGeom>
          <a:solidFill>
            <a:srgbClr val="EC4899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285750" y="228600"/>
            <a:ext cx="8743950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dirty="0">
                <a:solidFill>
                  <a:srgbClr val="EC489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HANDLING NOISY DATA</a:t>
            </a:r>
            <a:endParaRPr lang="en-US" sz="825" dirty="0"/>
          </a:p>
        </p:txBody>
      </p:sp>
      <p:sp>
        <p:nvSpPr>
          <p:cNvPr id="4" name="Text 2"/>
          <p:cNvSpPr/>
          <p:nvPr/>
        </p:nvSpPr>
        <p:spPr>
          <a:xfrm>
            <a:off x="285750" y="432346"/>
            <a:ext cx="4381691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134E4A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Robust Loss Functions</a:t>
            </a:r>
            <a:endParaRPr lang="en-US" sz="2250" dirty="0"/>
          </a:p>
        </p:txBody>
      </p:sp>
      <p:sp>
        <p:nvSpPr>
          <p:cNvPr id="5" name="Text 3"/>
          <p:cNvSpPr/>
          <p:nvPr/>
        </p:nvSpPr>
        <p:spPr>
          <a:xfrm>
            <a:off x="285750" y="1421309"/>
            <a:ext cx="4274820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900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Scientific data often contains outliers from measurement errors, equipment malfunctions, or rare events. Standard MSE loss is highly sensitive to these outliers.</a:t>
            </a:r>
            <a:endParaRPr lang="en-US" sz="900" dirty="0"/>
          </a:p>
        </p:txBody>
      </p:sp>
      <p:sp>
        <p:nvSpPr>
          <p:cNvPr id="6" name="Text 4"/>
          <p:cNvSpPr/>
          <p:nvPr/>
        </p:nvSpPr>
        <p:spPr>
          <a:xfrm>
            <a:off x="285750" y="2030909"/>
            <a:ext cx="4191000" cy="1327696"/>
          </a:xfrm>
          <a:prstGeom prst="roundRect">
            <a:avLst>
              <a:gd name="adj" fmla="val 7174"/>
            </a:avLst>
          </a:prstGeom>
          <a:solidFill>
            <a:srgbClr val="FFFFFF"/>
          </a:solidFill>
          <a:ln w="9525">
            <a:solidFill>
              <a:srgbClr val="E2E8F0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409575" y="2154734"/>
            <a:ext cx="4022217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600"/>
              </a:spcAft>
              <a:buNone/>
            </a:pPr>
            <a:r>
              <a:rPr lang="en-US" sz="825" b="1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Loss Function Comparison</a:t>
            </a:r>
            <a:endParaRPr lang="en-US" sz="825" dirty="0"/>
          </a:p>
        </p:txBody>
      </p:sp>
      <p:sp>
        <p:nvSpPr>
          <p:cNvPr id="8" name="Text 6"/>
          <p:cNvSpPr/>
          <p:nvPr/>
        </p:nvSpPr>
        <p:spPr>
          <a:xfrm>
            <a:off x="409575" y="2377529"/>
            <a:ext cx="571500" cy="247650"/>
          </a:xfrm>
          <a:prstGeom prst="roundRect">
            <a:avLst>
              <a:gd name="adj" fmla="val 15385"/>
            </a:avLst>
          </a:prstGeom>
          <a:solidFill>
            <a:srgbClr val="EC4899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481584" y="2434679"/>
            <a:ext cx="42748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MSE</a:t>
            </a:r>
            <a:endParaRPr lang="en-US" sz="750" dirty="0"/>
          </a:p>
        </p:txBody>
      </p:sp>
      <p:sp>
        <p:nvSpPr>
          <p:cNvPr id="10" name="Text 8"/>
          <p:cNvSpPr/>
          <p:nvPr/>
        </p:nvSpPr>
        <p:spPr>
          <a:xfrm>
            <a:off x="1057275" y="2434679"/>
            <a:ext cx="178476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0.5 × e² — Quadratic, sensitive to outliers</a:t>
            </a:r>
            <a:endParaRPr lang="en-US" sz="750" dirty="0"/>
          </a:p>
        </p:txBody>
      </p:sp>
      <p:sp>
        <p:nvSpPr>
          <p:cNvPr id="11" name="Text 9"/>
          <p:cNvSpPr/>
          <p:nvPr/>
        </p:nvSpPr>
        <p:spPr>
          <a:xfrm>
            <a:off x="409575" y="2682329"/>
            <a:ext cx="571500" cy="247650"/>
          </a:xfrm>
          <a:prstGeom prst="roundRect">
            <a:avLst>
              <a:gd name="adj" fmla="val 15385"/>
            </a:avLst>
          </a:prstGeom>
          <a:solidFill>
            <a:srgbClr val="F59E0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481584" y="2739479"/>
            <a:ext cx="42748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MAE</a:t>
            </a:r>
            <a:endParaRPr lang="en-US" sz="750" dirty="0"/>
          </a:p>
        </p:txBody>
      </p:sp>
      <p:sp>
        <p:nvSpPr>
          <p:cNvPr id="13" name="Text 11"/>
          <p:cNvSpPr/>
          <p:nvPr/>
        </p:nvSpPr>
        <p:spPr>
          <a:xfrm>
            <a:off x="1057275" y="2739479"/>
            <a:ext cx="187053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|e| — Linear, robust but non-smooth at zero</a:t>
            </a:r>
            <a:endParaRPr lang="en-US" sz="750" dirty="0"/>
          </a:p>
        </p:txBody>
      </p:sp>
      <p:sp>
        <p:nvSpPr>
          <p:cNvPr id="14" name="Text 12"/>
          <p:cNvSpPr/>
          <p:nvPr/>
        </p:nvSpPr>
        <p:spPr>
          <a:xfrm>
            <a:off x="409575" y="2987129"/>
            <a:ext cx="571500" cy="247650"/>
          </a:xfrm>
          <a:prstGeom prst="roundRect">
            <a:avLst>
              <a:gd name="adj" fmla="val 15385"/>
            </a:avLst>
          </a:prstGeom>
          <a:solidFill>
            <a:srgbClr val="10B981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5" name="Text 13"/>
          <p:cNvSpPr/>
          <p:nvPr/>
        </p:nvSpPr>
        <p:spPr>
          <a:xfrm>
            <a:off x="481584" y="3044279"/>
            <a:ext cx="42748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Huber</a:t>
            </a:r>
            <a:endParaRPr lang="en-US" sz="750" dirty="0"/>
          </a:p>
        </p:txBody>
      </p:sp>
      <p:sp>
        <p:nvSpPr>
          <p:cNvPr id="16" name="Text 14"/>
          <p:cNvSpPr/>
          <p:nvPr/>
        </p:nvSpPr>
        <p:spPr>
          <a:xfrm>
            <a:off x="1057275" y="3044279"/>
            <a:ext cx="181437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Quadratic near zero, linear for large errors</a:t>
            </a:r>
            <a:endParaRPr lang="en-US" sz="750" dirty="0"/>
          </a:p>
        </p:txBody>
      </p:sp>
      <p:sp>
        <p:nvSpPr>
          <p:cNvPr id="17" name="Text 15"/>
          <p:cNvSpPr/>
          <p:nvPr/>
        </p:nvSpPr>
        <p:spPr>
          <a:xfrm>
            <a:off x="285750" y="3453854"/>
            <a:ext cx="4191000" cy="967383"/>
          </a:xfrm>
          <a:prstGeom prst="roundRect">
            <a:avLst>
              <a:gd name="adj" fmla="val 7877"/>
            </a:avLst>
          </a:prstGeom>
          <a:solidFill>
            <a:srgbClr val="1E293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381000" y="3549104"/>
            <a:ext cx="408051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Aft>
                <a:spcPts val="450"/>
              </a:spcAft>
              <a:buNone/>
            </a:pPr>
            <a:r>
              <a:rPr lang="en-US" sz="675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HUBER LOSS (PyTorch)</a:t>
            </a:r>
            <a:endParaRPr lang="en-US" sz="675" dirty="0"/>
          </a:p>
        </p:txBody>
      </p:sp>
      <p:sp>
        <p:nvSpPr>
          <p:cNvPr id="19" name="Text 17"/>
          <p:cNvSpPr/>
          <p:nvPr/>
        </p:nvSpPr>
        <p:spPr>
          <a:xfrm>
            <a:off x="381000" y="3726210"/>
            <a:ext cx="408051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67E8F9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def huber_loss(pred, target, delta=1.0):</a:t>
            </a:r>
            <a:endParaRPr lang="en-US" sz="675" dirty="0"/>
          </a:p>
        </p:txBody>
      </p:sp>
      <p:sp>
        <p:nvSpPr>
          <p:cNvPr id="20" name="Text 18"/>
          <p:cNvSpPr/>
          <p:nvPr/>
        </p:nvSpPr>
        <p:spPr>
          <a:xfrm>
            <a:off x="381000" y="3846165"/>
            <a:ext cx="408051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A5B4FC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error = pred - target</a:t>
            </a:r>
            <a:endParaRPr lang="en-US" sz="675" dirty="0"/>
          </a:p>
        </p:txBody>
      </p:sp>
      <p:sp>
        <p:nvSpPr>
          <p:cNvPr id="21" name="Text 19"/>
          <p:cNvSpPr/>
          <p:nvPr/>
        </p:nvSpPr>
        <p:spPr>
          <a:xfrm>
            <a:off x="381000" y="3966121"/>
            <a:ext cx="408051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A5B4FC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is_small = torch.abs(error) &lt;= delta</a:t>
            </a:r>
            <a:endParaRPr lang="en-US" sz="675" dirty="0"/>
          </a:p>
        </p:txBody>
      </p:sp>
      <p:sp>
        <p:nvSpPr>
          <p:cNvPr id="22" name="Text 20"/>
          <p:cNvSpPr/>
          <p:nvPr/>
        </p:nvSpPr>
        <p:spPr>
          <a:xfrm>
            <a:off x="381000" y="4086076"/>
            <a:ext cx="408051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A5B4FC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return torch.where(is_small,</a:t>
            </a:r>
            <a:endParaRPr lang="en-US" sz="675" dirty="0"/>
          </a:p>
        </p:txBody>
      </p:sp>
      <p:sp>
        <p:nvSpPr>
          <p:cNvPr id="23" name="Text 21"/>
          <p:cNvSpPr/>
          <p:nvPr/>
        </p:nvSpPr>
        <p:spPr>
          <a:xfrm>
            <a:off x="381000" y="4206032"/>
            <a:ext cx="408051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A5B4FC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0.5*error**2, delta*(abs(error)-0.5*delta))</a:t>
            </a:r>
            <a:endParaRPr lang="en-US" sz="675" dirty="0"/>
          </a:p>
        </p:txBody>
      </p:sp>
      <p:sp>
        <p:nvSpPr>
          <p:cNvPr id="24" name="Text 22"/>
          <p:cNvSpPr/>
          <p:nvPr/>
        </p:nvSpPr>
        <p:spPr>
          <a:xfrm>
            <a:off x="4667250" y="1298377"/>
            <a:ext cx="4191000" cy="1573411"/>
          </a:xfrm>
          <a:prstGeom prst="roundRect">
            <a:avLst>
              <a:gd name="adj" fmla="val 6054"/>
            </a:avLst>
          </a:prstGeom>
          <a:solidFill>
            <a:srgbClr val="FFFFFF"/>
          </a:solidFill>
          <a:ln w="9525">
            <a:solidFill>
              <a:srgbClr val="E2E8F0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4791075" y="1422202"/>
            <a:ext cx="402221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600"/>
              </a:spcAft>
              <a:buNone/>
            </a:pPr>
            <a:r>
              <a:rPr lang="en-US" sz="750" b="1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Loss Behavior (Figure 3.1)</a:t>
            </a:r>
            <a:endParaRPr lang="en-US" sz="750" dirty="0"/>
          </a:p>
        </p:txBody>
      </p:sp>
      <p:sp>
        <p:nvSpPr>
          <p:cNvPr id="26" name="Text 24"/>
          <p:cNvSpPr/>
          <p:nvPr/>
        </p:nvSpPr>
        <p:spPr>
          <a:xfrm>
            <a:off x="4791075" y="1631752"/>
            <a:ext cx="3943350" cy="1116211"/>
          </a:xfrm>
          <a:prstGeom prst="roundRect">
            <a:avLst>
              <a:gd name="adj" fmla="val 5120"/>
            </a:avLst>
          </a:prstGeom>
          <a:solidFill>
            <a:srgbClr val="F8FAFC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27" name="Image 0" descr="/tmp/rasterized-gradient-d6ced808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0750" y="1511796"/>
            <a:ext cx="381000" cy="666750"/>
          </a:xfrm>
          <a:prstGeom prst="rect">
            <a:avLst/>
          </a:prstGeom>
        </p:spPr>
      </p:pic>
      <p:sp>
        <p:nvSpPr>
          <p:cNvPr id="28" name="Text 25"/>
          <p:cNvSpPr/>
          <p:nvPr/>
        </p:nvSpPr>
        <p:spPr>
          <a:xfrm>
            <a:off x="6096374" y="2369046"/>
            <a:ext cx="189604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spcBef>
                <a:spcPts val="300"/>
              </a:spcBef>
              <a:buNone/>
            </a:pPr>
            <a:r>
              <a:rPr lang="en-US" sz="675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MSE</a:t>
            </a:r>
            <a:endParaRPr lang="en-US" sz="675" dirty="0"/>
          </a:p>
        </p:txBody>
      </p:sp>
      <p:pic>
        <p:nvPicPr>
          <p:cNvPr id="29" name="Image 1" descr="/tmp/rasterized-gradient-d9549ed4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2250" y="1749921"/>
            <a:ext cx="381000" cy="428625"/>
          </a:xfrm>
          <a:prstGeom prst="rect">
            <a:avLst/>
          </a:prstGeom>
        </p:spPr>
      </p:pic>
      <p:sp>
        <p:nvSpPr>
          <p:cNvPr id="30" name="Text 26"/>
          <p:cNvSpPr/>
          <p:nvPr/>
        </p:nvSpPr>
        <p:spPr>
          <a:xfrm>
            <a:off x="6667874" y="2369046"/>
            <a:ext cx="189604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spcBef>
                <a:spcPts val="300"/>
              </a:spcBef>
              <a:buNone/>
            </a:pPr>
            <a:r>
              <a:rPr lang="en-US" sz="675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MAE</a:t>
            </a:r>
            <a:endParaRPr lang="en-US" sz="675" dirty="0"/>
          </a:p>
        </p:txBody>
      </p:sp>
      <p:pic>
        <p:nvPicPr>
          <p:cNvPr id="31" name="Image 2" descr="/tmp/rasterized-gradient-81321016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3750" y="1892796"/>
            <a:ext cx="381000" cy="285750"/>
          </a:xfrm>
          <a:prstGeom prst="rect">
            <a:avLst/>
          </a:prstGeom>
        </p:spPr>
      </p:pic>
      <p:sp>
        <p:nvSpPr>
          <p:cNvPr id="32" name="Text 27"/>
          <p:cNvSpPr/>
          <p:nvPr/>
        </p:nvSpPr>
        <p:spPr>
          <a:xfrm>
            <a:off x="7215085" y="2369046"/>
            <a:ext cx="238182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945"/>
              </a:lnSpc>
              <a:spcBef>
                <a:spcPts val="300"/>
              </a:spcBef>
              <a:buNone/>
            </a:pPr>
            <a:r>
              <a:rPr lang="en-US" sz="675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Huber</a:t>
            </a:r>
            <a:endParaRPr lang="en-US" sz="675" dirty="0"/>
          </a:p>
        </p:txBody>
      </p:sp>
      <p:sp>
        <p:nvSpPr>
          <p:cNvPr id="33" name="Text 28"/>
          <p:cNvSpPr/>
          <p:nvPr/>
        </p:nvSpPr>
        <p:spPr>
          <a:xfrm>
            <a:off x="4848797" y="2546152"/>
            <a:ext cx="3827907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840"/>
              </a:lnSpc>
              <a:spcBef>
                <a:spcPts val="450"/>
              </a:spcBef>
              <a:buNone/>
            </a:pPr>
            <a:r>
              <a:rPr lang="en-US" sz="600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Loss value with outliers present</a:t>
            </a:r>
            <a:endParaRPr lang="en-US" sz="600" dirty="0"/>
          </a:p>
        </p:txBody>
      </p:sp>
      <p:sp>
        <p:nvSpPr>
          <p:cNvPr id="34" name="Text 29"/>
          <p:cNvSpPr/>
          <p:nvPr/>
        </p:nvSpPr>
        <p:spPr>
          <a:xfrm>
            <a:off x="4667250" y="2967038"/>
            <a:ext cx="4191000" cy="1005483"/>
          </a:xfrm>
          <a:prstGeom prst="roundRect">
            <a:avLst>
              <a:gd name="adj" fmla="val 9473"/>
            </a:avLst>
          </a:prstGeom>
          <a:solidFill>
            <a:srgbClr val="ECFDF5"/>
          </a:solidFill>
          <a:ln w="19050">
            <a:solidFill>
              <a:srgbClr val="10B981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5" name="Text 30"/>
          <p:cNvSpPr/>
          <p:nvPr/>
        </p:nvSpPr>
        <p:spPr>
          <a:xfrm>
            <a:off x="4800600" y="3100388"/>
            <a:ext cx="4002786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600"/>
              </a:spcAft>
              <a:buNone/>
            </a:pPr>
            <a:r>
              <a:rPr lang="en-US" sz="825" b="1" dirty="0">
                <a:solidFill>
                  <a:srgbClr val="04785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Results on Noisy Data with Outliers</a:t>
            </a:r>
            <a:endParaRPr lang="en-US" sz="825" dirty="0"/>
          </a:p>
        </p:txBody>
      </p:sp>
      <p:sp>
        <p:nvSpPr>
          <p:cNvPr id="36" name="Text 31"/>
          <p:cNvSpPr/>
          <p:nvPr/>
        </p:nvSpPr>
        <p:spPr>
          <a:xfrm>
            <a:off x="4800600" y="3323183"/>
            <a:ext cx="516743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MSE Loss:</a:t>
            </a:r>
            <a:endParaRPr lang="en-US" sz="825" dirty="0"/>
          </a:p>
        </p:txBody>
      </p:sp>
      <p:sp>
        <p:nvSpPr>
          <p:cNvPr id="37" name="Text 32"/>
          <p:cNvSpPr/>
          <p:nvPr/>
        </p:nvSpPr>
        <p:spPr>
          <a:xfrm>
            <a:off x="8347621" y="3323183"/>
            <a:ext cx="384825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DC2626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3.0381</a:t>
            </a:r>
            <a:endParaRPr lang="en-US" sz="825" dirty="0"/>
          </a:p>
        </p:txBody>
      </p:sp>
      <p:sp>
        <p:nvSpPr>
          <p:cNvPr id="38" name="Text 33"/>
          <p:cNvSpPr/>
          <p:nvPr/>
        </p:nvSpPr>
        <p:spPr>
          <a:xfrm>
            <a:off x="4800600" y="3507879"/>
            <a:ext cx="516743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MAE Loss:</a:t>
            </a:r>
            <a:endParaRPr lang="en-US" sz="825" dirty="0"/>
          </a:p>
        </p:txBody>
      </p:sp>
      <p:sp>
        <p:nvSpPr>
          <p:cNvPr id="39" name="Text 34"/>
          <p:cNvSpPr/>
          <p:nvPr/>
        </p:nvSpPr>
        <p:spPr>
          <a:xfrm>
            <a:off x="8347621" y="3507879"/>
            <a:ext cx="384825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F59E0B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1.3082</a:t>
            </a:r>
            <a:endParaRPr lang="en-US" sz="825" dirty="0"/>
          </a:p>
        </p:txBody>
      </p:sp>
      <p:sp>
        <p:nvSpPr>
          <p:cNvPr id="40" name="Text 35"/>
          <p:cNvSpPr/>
          <p:nvPr/>
        </p:nvSpPr>
        <p:spPr>
          <a:xfrm>
            <a:off x="4800600" y="3692575"/>
            <a:ext cx="576251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Huber Loss:</a:t>
            </a:r>
            <a:endParaRPr lang="en-US" sz="825" dirty="0"/>
          </a:p>
        </p:txBody>
      </p:sp>
      <p:sp>
        <p:nvSpPr>
          <p:cNvPr id="41" name="Text 36"/>
          <p:cNvSpPr/>
          <p:nvPr/>
        </p:nvSpPr>
        <p:spPr>
          <a:xfrm>
            <a:off x="8347621" y="3692575"/>
            <a:ext cx="384825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10B981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0.8944</a:t>
            </a:r>
            <a:endParaRPr lang="en-US" sz="825" dirty="0"/>
          </a:p>
        </p:txBody>
      </p:sp>
      <p:sp>
        <p:nvSpPr>
          <p:cNvPr id="42" name="Text 37"/>
          <p:cNvSpPr/>
          <p:nvPr/>
        </p:nvSpPr>
        <p:spPr>
          <a:xfrm>
            <a:off x="4667250" y="4067770"/>
            <a:ext cx="4191000" cy="476250"/>
          </a:xfrm>
          <a:prstGeom prst="roundRect">
            <a:avLst>
              <a:gd name="adj" fmla="val 16000"/>
            </a:avLst>
          </a:prstGeom>
          <a:solidFill>
            <a:srgbClr val="F0FDFA"/>
          </a:solidFill>
          <a:ln w="9525">
            <a:solidFill>
              <a:srgbClr val="5EEAD4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3" name="Text 38"/>
          <p:cNvSpPr/>
          <p:nvPr/>
        </p:nvSpPr>
        <p:spPr>
          <a:xfrm>
            <a:off x="4772025" y="4172545"/>
            <a:ext cx="4061079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0D94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Insight:</a:t>
            </a:r>
            <a:r>
              <a:rPr lang="en-US" sz="750" dirty="0">
                <a:solidFill>
                  <a:srgbClr val="0D94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Huber loss is more robust to outliers than MSE, and smoother than MAE around zero—ideal for scientific data.</a:t>
            </a:r>
            <a:endParaRPr lang="en-US" sz="750" dirty="0"/>
          </a:p>
        </p:txBody>
      </p:sp>
      <p:sp>
        <p:nvSpPr>
          <p:cNvPr id="44" name="Text 39"/>
          <p:cNvSpPr/>
          <p:nvPr/>
        </p:nvSpPr>
        <p:spPr>
          <a:xfrm>
            <a:off x="285750" y="4775895"/>
            <a:ext cx="382062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J. Paul Liu, 2026. Generative AI For Science. Leanpub, https://leanpub.com/generativeaiforscience</a:t>
            </a:r>
            <a:endParaRPr lang="en-US" sz="675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5750" y="228600"/>
            <a:ext cx="4381691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Multi-Fidelity Models</a:t>
            </a:r>
            <a:endParaRPr lang="en-US" sz="2250" dirty="0"/>
          </a:p>
        </p:txBody>
      </p:sp>
      <p:sp>
        <p:nvSpPr>
          <p:cNvPr id="3" name="Text 1"/>
          <p:cNvSpPr/>
          <p:nvPr/>
        </p:nvSpPr>
        <p:spPr>
          <a:xfrm>
            <a:off x="285750" y="571500"/>
            <a:ext cx="8743950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Bef>
                <a:spcPts val="450"/>
              </a:spcBef>
              <a:buNone/>
            </a:pPr>
            <a:r>
              <a:rPr lang="en-US" sz="975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Combining cheap simulations with expensive experiments</a:t>
            </a:r>
            <a:endParaRPr lang="en-US" sz="975" dirty="0"/>
          </a:p>
        </p:txBody>
      </p:sp>
      <p:sp>
        <p:nvSpPr>
          <p:cNvPr id="4" name="Text 2"/>
          <p:cNvSpPr/>
          <p:nvPr/>
        </p:nvSpPr>
        <p:spPr>
          <a:xfrm>
            <a:off x="285750" y="1408807"/>
            <a:ext cx="2057400" cy="685651"/>
          </a:xfrm>
          <a:prstGeom prst="roundRect">
            <a:avLst>
              <a:gd name="adj" fmla="val 11114"/>
            </a:avLst>
          </a:prstGeom>
          <a:solidFill>
            <a:srgbClr val="FBBF24">
              <a:alpha val="20000"/>
            </a:srgbClr>
          </a:solidFill>
          <a:ln w="9525">
            <a:solidFill>
              <a:srgbClr val="FBBF24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390525" y="1513582"/>
            <a:ext cx="1884807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FDE04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Low-Fidelity Data</a:t>
            </a:r>
            <a:endParaRPr lang="en-US" sz="825" dirty="0"/>
          </a:p>
        </p:txBody>
      </p:sp>
      <p:sp>
        <p:nvSpPr>
          <p:cNvPr id="6" name="Text 4"/>
          <p:cNvSpPr/>
          <p:nvPr/>
        </p:nvSpPr>
        <p:spPr>
          <a:xfrm>
            <a:off x="390525" y="1698278"/>
            <a:ext cx="188480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Cheap, noisy, fast</a:t>
            </a:r>
            <a:endParaRPr lang="en-US" sz="750" dirty="0"/>
          </a:p>
        </p:txBody>
      </p:sp>
      <p:sp>
        <p:nvSpPr>
          <p:cNvPr id="7" name="Text 5"/>
          <p:cNvSpPr/>
          <p:nvPr/>
        </p:nvSpPr>
        <p:spPr>
          <a:xfrm>
            <a:off x="390525" y="1869728"/>
            <a:ext cx="1884807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Bef>
                <a:spcPts val="300"/>
              </a:spcBef>
              <a:buNone/>
            </a:pPr>
            <a:r>
              <a:rPr lang="en-US" sz="675" dirty="0">
                <a:solidFill>
                  <a:srgbClr val="FFFFFF">
                    <a:alpha val="5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1,000 samples</a:t>
            </a:r>
            <a:endParaRPr lang="en-US" sz="675" dirty="0"/>
          </a:p>
        </p:txBody>
      </p:sp>
      <p:sp>
        <p:nvSpPr>
          <p:cNvPr id="8" name="Text 6"/>
          <p:cNvSpPr/>
          <p:nvPr/>
        </p:nvSpPr>
        <p:spPr>
          <a:xfrm>
            <a:off x="2438400" y="1408807"/>
            <a:ext cx="2057400" cy="685651"/>
          </a:xfrm>
          <a:prstGeom prst="roundRect">
            <a:avLst>
              <a:gd name="adj" fmla="val 11114"/>
            </a:avLst>
          </a:prstGeom>
          <a:solidFill>
            <a:srgbClr val="5EEAD4">
              <a:alpha val="20000"/>
            </a:srgbClr>
          </a:solidFill>
          <a:ln w="9525">
            <a:solidFill>
              <a:srgbClr val="5EEAD4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2543175" y="1513582"/>
            <a:ext cx="1884807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300"/>
              </a:spcAft>
              <a:buNone/>
            </a:pPr>
            <a:r>
              <a:rPr lang="en-US" sz="825" b="1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High-Fidelity Data</a:t>
            </a:r>
            <a:endParaRPr lang="en-US" sz="825" dirty="0"/>
          </a:p>
        </p:txBody>
      </p:sp>
      <p:sp>
        <p:nvSpPr>
          <p:cNvPr id="10" name="Text 8"/>
          <p:cNvSpPr/>
          <p:nvPr/>
        </p:nvSpPr>
        <p:spPr>
          <a:xfrm>
            <a:off x="2543175" y="1698278"/>
            <a:ext cx="188480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Accurate, expensive</a:t>
            </a:r>
            <a:endParaRPr lang="en-US" sz="750" dirty="0"/>
          </a:p>
        </p:txBody>
      </p:sp>
      <p:sp>
        <p:nvSpPr>
          <p:cNvPr id="11" name="Text 9"/>
          <p:cNvSpPr/>
          <p:nvPr/>
        </p:nvSpPr>
        <p:spPr>
          <a:xfrm>
            <a:off x="2543175" y="1869728"/>
            <a:ext cx="1884807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Bef>
                <a:spcPts val="300"/>
              </a:spcBef>
              <a:buNone/>
            </a:pPr>
            <a:r>
              <a:rPr lang="en-US" sz="675" dirty="0">
                <a:solidFill>
                  <a:srgbClr val="FFFFFF">
                    <a:alpha val="5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50 samples</a:t>
            </a:r>
            <a:endParaRPr lang="en-US" sz="675" dirty="0"/>
          </a:p>
        </p:txBody>
      </p:sp>
      <p:sp>
        <p:nvSpPr>
          <p:cNvPr id="12" name="Text 10"/>
          <p:cNvSpPr/>
          <p:nvPr/>
        </p:nvSpPr>
        <p:spPr>
          <a:xfrm>
            <a:off x="285750" y="2189708"/>
            <a:ext cx="4210050" cy="2270671"/>
          </a:xfrm>
          <a:prstGeom prst="roundRect">
            <a:avLst>
              <a:gd name="adj" fmla="val 4195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409575" y="2313533"/>
            <a:ext cx="404164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600"/>
              </a:spcAft>
              <a:buNone/>
            </a:pPr>
            <a:r>
              <a:rPr lang="en-US" sz="750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MULTI-FIDELITY PIPELINE</a:t>
            </a:r>
            <a:endParaRPr lang="en-US" sz="750" dirty="0"/>
          </a:p>
        </p:txBody>
      </p:sp>
      <p:sp>
        <p:nvSpPr>
          <p:cNvPr id="14" name="Text 12"/>
          <p:cNvSpPr/>
          <p:nvPr/>
        </p:nvSpPr>
        <p:spPr>
          <a:xfrm>
            <a:off x="1404491" y="2523083"/>
            <a:ext cx="1972419" cy="247650"/>
          </a:xfrm>
          <a:prstGeom prst="roundRect">
            <a:avLst>
              <a:gd name="adj" fmla="val 15385"/>
            </a:avLst>
          </a:prstGeom>
          <a:solidFill>
            <a:srgbClr val="F59E0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5" name="Text 13"/>
          <p:cNvSpPr/>
          <p:nvPr/>
        </p:nvSpPr>
        <p:spPr>
          <a:xfrm>
            <a:off x="1556891" y="2580233"/>
            <a:ext cx="170097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 Train on Low-Fidelity (1000 samples)</a:t>
            </a:r>
            <a:endParaRPr lang="en-US" sz="750" dirty="0"/>
          </a:p>
        </p:txBody>
      </p:sp>
      <p:sp>
        <p:nvSpPr>
          <p:cNvPr id="16" name="Text 14"/>
          <p:cNvSpPr/>
          <p:nvPr/>
        </p:nvSpPr>
        <p:spPr>
          <a:xfrm>
            <a:off x="2362200" y="2827883"/>
            <a:ext cx="58293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↓</a:t>
            </a:r>
            <a:endParaRPr lang="en-US" sz="900" dirty="0"/>
          </a:p>
        </p:txBody>
      </p:sp>
      <p:sp>
        <p:nvSpPr>
          <p:cNvPr id="17" name="Text 15"/>
          <p:cNvSpPr/>
          <p:nvPr/>
        </p:nvSpPr>
        <p:spPr>
          <a:xfrm>
            <a:off x="1550045" y="3045023"/>
            <a:ext cx="1681311" cy="247650"/>
          </a:xfrm>
          <a:prstGeom prst="roundRect">
            <a:avLst>
              <a:gd name="adj" fmla="val 15385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1702445" y="3102173"/>
            <a:ext cx="1404042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 Predict on High-Fidelity Inputs</a:t>
            </a:r>
            <a:endParaRPr lang="en-US" sz="750" dirty="0"/>
          </a:p>
        </p:txBody>
      </p:sp>
      <p:sp>
        <p:nvSpPr>
          <p:cNvPr id="19" name="Text 17"/>
          <p:cNvSpPr/>
          <p:nvPr/>
        </p:nvSpPr>
        <p:spPr>
          <a:xfrm>
            <a:off x="2362200" y="3349823"/>
            <a:ext cx="58293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↓</a:t>
            </a:r>
            <a:endParaRPr lang="en-US" sz="900" dirty="0"/>
          </a:p>
        </p:txBody>
      </p:sp>
      <p:sp>
        <p:nvSpPr>
          <p:cNvPr id="20" name="Text 18"/>
          <p:cNvSpPr/>
          <p:nvPr/>
        </p:nvSpPr>
        <p:spPr>
          <a:xfrm>
            <a:off x="1367433" y="3566964"/>
            <a:ext cx="2046536" cy="247650"/>
          </a:xfrm>
          <a:prstGeom prst="roundRect">
            <a:avLst>
              <a:gd name="adj" fmla="val 15385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1519833" y="3624114"/>
            <a:ext cx="177657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 Compute Residual (HF - LF prediction)</a:t>
            </a:r>
            <a:endParaRPr lang="en-US" sz="750" dirty="0"/>
          </a:p>
        </p:txBody>
      </p:sp>
      <p:sp>
        <p:nvSpPr>
          <p:cNvPr id="22" name="Text 20"/>
          <p:cNvSpPr/>
          <p:nvPr/>
        </p:nvSpPr>
        <p:spPr>
          <a:xfrm>
            <a:off x="2362200" y="3871764"/>
            <a:ext cx="58293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↓</a:t>
            </a:r>
            <a:endParaRPr lang="en-US" sz="900" dirty="0"/>
          </a:p>
        </p:txBody>
      </p:sp>
      <p:sp>
        <p:nvSpPr>
          <p:cNvPr id="23" name="Text 21"/>
          <p:cNvSpPr/>
          <p:nvPr/>
        </p:nvSpPr>
        <p:spPr>
          <a:xfrm>
            <a:off x="1335732" y="4088904"/>
            <a:ext cx="2110085" cy="247650"/>
          </a:xfrm>
          <a:prstGeom prst="roundRect">
            <a:avLst>
              <a:gd name="adj" fmla="val 15385"/>
            </a:avLst>
          </a:prstGeom>
          <a:solidFill>
            <a:srgbClr val="10B981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Text 22"/>
          <p:cNvSpPr/>
          <p:nvPr/>
        </p:nvSpPr>
        <p:spPr>
          <a:xfrm>
            <a:off x="1488132" y="4146054"/>
            <a:ext cx="184139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4. Train Residual Model → Final Prediction</a:t>
            </a:r>
            <a:endParaRPr lang="en-US" sz="750" dirty="0"/>
          </a:p>
        </p:txBody>
      </p:sp>
      <p:sp>
        <p:nvSpPr>
          <p:cNvPr id="25" name="Text 23"/>
          <p:cNvSpPr/>
          <p:nvPr/>
        </p:nvSpPr>
        <p:spPr>
          <a:xfrm>
            <a:off x="4648200" y="1550640"/>
            <a:ext cx="4210050" cy="996107"/>
          </a:xfrm>
          <a:prstGeom prst="roundRect">
            <a:avLst>
              <a:gd name="adj" fmla="val 9562"/>
            </a:avLst>
          </a:prstGeom>
          <a:solidFill>
            <a:srgbClr val="10B981">
              <a:alpha val="20000"/>
            </a:srgbClr>
          </a:solidFill>
          <a:ln w="19050">
            <a:solidFill>
              <a:srgbClr val="10B981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4800600" y="1703040"/>
            <a:ext cx="3983355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750"/>
              </a:spcAft>
              <a:buNone/>
            </a:pPr>
            <a:r>
              <a:rPr lang="en-US" sz="825" dirty="0">
                <a:solidFill>
                  <a:srgbClr val="6EE7B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FIGURE 3.2 RESULTS</a:t>
            </a:r>
            <a:endParaRPr lang="en-US" sz="825" dirty="0"/>
          </a:p>
        </p:txBody>
      </p:sp>
      <p:sp>
        <p:nvSpPr>
          <p:cNvPr id="27" name="Text 25"/>
          <p:cNvSpPr/>
          <p:nvPr/>
        </p:nvSpPr>
        <p:spPr>
          <a:xfrm>
            <a:off x="4800600" y="1958132"/>
            <a:ext cx="1211553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Low-Fidelity Only MSE:</a:t>
            </a:r>
            <a:endParaRPr lang="en-US" sz="900" dirty="0"/>
          </a:p>
        </p:txBody>
      </p:sp>
      <p:sp>
        <p:nvSpPr>
          <p:cNvPr id="28" name="Text 26"/>
          <p:cNvSpPr/>
          <p:nvPr/>
        </p:nvSpPr>
        <p:spPr>
          <a:xfrm>
            <a:off x="8225582" y="1944886"/>
            <a:ext cx="489874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b="1" dirty="0">
                <a:solidFill>
                  <a:srgbClr val="FBBF24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0.0705</a:t>
            </a:r>
            <a:endParaRPr lang="en-US" sz="1050" dirty="0"/>
          </a:p>
        </p:txBody>
      </p:sp>
      <p:sp>
        <p:nvSpPr>
          <p:cNvPr id="29" name="Text 27"/>
          <p:cNvSpPr/>
          <p:nvPr/>
        </p:nvSpPr>
        <p:spPr>
          <a:xfrm>
            <a:off x="4800600" y="2220962"/>
            <a:ext cx="97170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Multi-Fidelity MSE:</a:t>
            </a:r>
            <a:endParaRPr lang="en-US" sz="900" dirty="0"/>
          </a:p>
        </p:txBody>
      </p:sp>
      <p:sp>
        <p:nvSpPr>
          <p:cNvPr id="30" name="Text 28"/>
          <p:cNvSpPr/>
          <p:nvPr/>
        </p:nvSpPr>
        <p:spPr>
          <a:xfrm>
            <a:off x="8225582" y="2207716"/>
            <a:ext cx="489874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70"/>
              </a:lnSpc>
              <a:buNone/>
            </a:pPr>
            <a:r>
              <a:rPr lang="en-US" sz="1050" b="1" dirty="0">
                <a:solidFill>
                  <a:srgbClr val="10B981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0.0883</a:t>
            </a:r>
            <a:endParaRPr lang="en-US" sz="1050" dirty="0"/>
          </a:p>
        </p:txBody>
      </p:sp>
      <p:sp>
        <p:nvSpPr>
          <p:cNvPr id="31" name="Text 29"/>
          <p:cNvSpPr/>
          <p:nvPr/>
        </p:nvSpPr>
        <p:spPr>
          <a:xfrm>
            <a:off x="4648200" y="2641997"/>
            <a:ext cx="4210050" cy="1104900"/>
          </a:xfrm>
          <a:prstGeom prst="roundRect">
            <a:avLst>
              <a:gd name="adj" fmla="val 8621"/>
            </a:avLst>
          </a:prstGeom>
          <a:solidFill>
            <a:srgbClr val="FFFFFF">
              <a:alpha val="5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2" name="Text 30"/>
          <p:cNvSpPr/>
          <p:nvPr/>
        </p:nvSpPr>
        <p:spPr>
          <a:xfrm>
            <a:off x="4772025" y="2765822"/>
            <a:ext cx="404164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600"/>
              </a:spcAft>
              <a:buNone/>
            </a:pPr>
            <a:r>
              <a:rPr lang="en-US" sz="750" dirty="0">
                <a:solidFill>
                  <a:srgbClr val="FBBF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SCIENTIFIC APPLICATIONS</a:t>
            </a:r>
            <a:endParaRPr lang="en-US" sz="750" dirty="0"/>
          </a:p>
        </p:txBody>
      </p:sp>
      <p:sp>
        <p:nvSpPr>
          <p:cNvPr id="33" name="Text 31"/>
          <p:cNvSpPr/>
          <p:nvPr/>
        </p:nvSpPr>
        <p:spPr>
          <a:xfrm>
            <a:off x="4772025" y="2975372"/>
            <a:ext cx="404164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Fast simulations + expensive experiments</a:t>
            </a:r>
            <a:endParaRPr lang="en-US" sz="750" dirty="0"/>
          </a:p>
        </p:txBody>
      </p:sp>
      <p:sp>
        <p:nvSpPr>
          <p:cNvPr id="34" name="Text 32"/>
          <p:cNvSpPr/>
          <p:nvPr/>
        </p:nvSpPr>
        <p:spPr>
          <a:xfrm>
            <a:off x="4772025" y="3146822"/>
            <a:ext cx="404164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Coarse grid → fine grid refinement</a:t>
            </a:r>
            <a:endParaRPr lang="en-US" sz="750" dirty="0"/>
          </a:p>
        </p:txBody>
      </p:sp>
      <p:sp>
        <p:nvSpPr>
          <p:cNvPr id="35" name="Text 33"/>
          <p:cNvSpPr/>
          <p:nvPr/>
        </p:nvSpPr>
        <p:spPr>
          <a:xfrm>
            <a:off x="4772025" y="3318272"/>
            <a:ext cx="404164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Proxy measurements → gold standard</a:t>
            </a:r>
            <a:endParaRPr lang="en-US" sz="750" dirty="0"/>
          </a:p>
        </p:txBody>
      </p:sp>
      <p:sp>
        <p:nvSpPr>
          <p:cNvPr id="36" name="Text 34"/>
          <p:cNvSpPr/>
          <p:nvPr/>
        </p:nvSpPr>
        <p:spPr>
          <a:xfrm>
            <a:off x="4772025" y="3489722"/>
            <a:ext cx="404164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Clinical screening → detailed assays</a:t>
            </a:r>
            <a:endParaRPr lang="en-US" sz="750" dirty="0"/>
          </a:p>
        </p:txBody>
      </p:sp>
      <p:sp>
        <p:nvSpPr>
          <p:cNvPr id="37" name="Text 35"/>
          <p:cNvSpPr/>
          <p:nvPr/>
        </p:nvSpPr>
        <p:spPr>
          <a:xfrm>
            <a:off x="4648200" y="3842147"/>
            <a:ext cx="4210050" cy="476250"/>
          </a:xfrm>
          <a:prstGeom prst="roundRect">
            <a:avLst>
              <a:gd name="adj" fmla="val 16000"/>
            </a:avLst>
          </a:prstGeom>
          <a:solidFill>
            <a:srgbClr val="5EEAD4">
              <a:alpha val="15000"/>
            </a:srgbClr>
          </a:solidFill>
          <a:ln w="9525">
            <a:solidFill>
              <a:srgbClr val="5EEAD4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8" name="Text 36"/>
          <p:cNvSpPr/>
          <p:nvPr/>
        </p:nvSpPr>
        <p:spPr>
          <a:xfrm>
            <a:off x="4752975" y="3946922"/>
            <a:ext cx="408051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Benefit:</a:t>
            </a:r>
            <a:r>
              <a:rPr lang="en-US" sz="750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Leverage abundant cheap data while correcting with sparse accurate measurements—maximizing information from limited experimental budgets.</a:t>
            </a:r>
            <a:endParaRPr lang="en-US" sz="750" dirty="0"/>
          </a:p>
        </p:txBody>
      </p:sp>
      <p:sp>
        <p:nvSpPr>
          <p:cNvPr id="39" name="Text 37"/>
          <p:cNvSpPr/>
          <p:nvPr/>
        </p:nvSpPr>
        <p:spPr>
          <a:xfrm>
            <a:off x="285750" y="4775895"/>
            <a:ext cx="382062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>
                    <a:alpha val="4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J. Paul Liu, 2026. Generative AI For Science. Leanpub, https://leanpub.com/generativeaiforscience</a:t>
            </a:r>
            <a:endParaRPr lang="en-US" sz="675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76200" cy="5143500"/>
          </a:xfrm>
          <a:prstGeom prst="rect">
            <a:avLst/>
          </a:prstGeom>
          <a:solidFill>
            <a:srgbClr val="3B82F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285750" y="228600"/>
            <a:ext cx="8743950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dirty="0">
                <a:solidFill>
                  <a:srgbClr val="3B82F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DATA PREPARATION</a:t>
            </a:r>
            <a:endParaRPr lang="en-US" sz="825" dirty="0"/>
          </a:p>
        </p:txBody>
      </p:sp>
      <p:sp>
        <p:nvSpPr>
          <p:cNvPr id="4" name="Text 2"/>
          <p:cNvSpPr/>
          <p:nvPr/>
        </p:nvSpPr>
        <p:spPr>
          <a:xfrm>
            <a:off x="285750" y="432346"/>
            <a:ext cx="4381691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134E4A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Data Normalization Strategies</a:t>
            </a:r>
            <a:endParaRPr lang="en-US" sz="2250" dirty="0"/>
          </a:p>
        </p:txBody>
      </p:sp>
      <p:sp>
        <p:nvSpPr>
          <p:cNvPr id="5" name="Text 3"/>
          <p:cNvSpPr/>
          <p:nvPr/>
        </p:nvSpPr>
        <p:spPr>
          <a:xfrm>
            <a:off x="285750" y="1594693"/>
            <a:ext cx="8572500" cy="1542604"/>
          </a:xfrm>
          <a:prstGeom prst="roundRect">
            <a:avLst>
              <a:gd name="adj" fmla="val 6175"/>
            </a:avLst>
          </a:prstGeom>
          <a:solidFill>
            <a:srgbClr val="FFFFFF"/>
          </a:solidFill>
          <a:ln w="9525">
            <a:solidFill>
              <a:srgbClr val="E2E8F0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295275" y="1604218"/>
            <a:ext cx="8553450" cy="298996"/>
          </a:xfrm>
          <a:prstGeom prst="rect">
            <a:avLst/>
          </a:prstGeom>
          <a:solidFill>
            <a:srgbClr val="134E4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Shape 5"/>
          <p:cNvSpPr/>
          <p:nvPr/>
        </p:nvSpPr>
        <p:spPr>
          <a:xfrm>
            <a:off x="2414587" y="1604218"/>
            <a:ext cx="0" cy="298996"/>
          </a:xfrm>
          <a:prstGeom prst="line">
            <a:avLst/>
          </a:prstGeom>
          <a:noFill/>
          <a:ln w="9525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409575" y="1680418"/>
            <a:ext cx="1923669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Method</a:t>
            </a:r>
            <a:endParaRPr lang="en-US" sz="825" dirty="0"/>
          </a:p>
        </p:txBody>
      </p:sp>
      <p:sp>
        <p:nvSpPr>
          <p:cNvPr id="9" name="Shape 7"/>
          <p:cNvSpPr/>
          <p:nvPr/>
        </p:nvSpPr>
        <p:spPr>
          <a:xfrm>
            <a:off x="5634038" y="1604218"/>
            <a:ext cx="0" cy="298996"/>
          </a:xfrm>
          <a:prstGeom prst="line">
            <a:avLst/>
          </a:prstGeom>
          <a:noFill/>
          <a:ln w="9525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2686050" y="1680418"/>
            <a:ext cx="2885504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Formula</a:t>
            </a:r>
            <a:endParaRPr lang="en-US" sz="825" dirty="0"/>
          </a:p>
        </p:txBody>
      </p:sp>
      <p:sp>
        <p:nvSpPr>
          <p:cNvPr id="11" name="Text 9"/>
          <p:cNvSpPr/>
          <p:nvPr/>
        </p:nvSpPr>
        <p:spPr>
          <a:xfrm>
            <a:off x="5905500" y="1680418"/>
            <a:ext cx="2885504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When to Use</a:t>
            </a:r>
            <a:endParaRPr lang="en-US" sz="825" dirty="0"/>
          </a:p>
        </p:txBody>
      </p:sp>
      <p:sp>
        <p:nvSpPr>
          <p:cNvPr id="12" name="Shape 10"/>
          <p:cNvSpPr/>
          <p:nvPr/>
        </p:nvSpPr>
        <p:spPr>
          <a:xfrm>
            <a:off x="295275" y="2206972"/>
            <a:ext cx="8553450" cy="0"/>
          </a:xfrm>
          <a:prstGeom prst="line">
            <a:avLst/>
          </a:prstGeom>
          <a:noFill/>
          <a:ln w="9525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295275" y="1903214"/>
            <a:ext cx="2124075" cy="298996"/>
          </a:xfrm>
          <a:prstGeom prst="rect">
            <a:avLst/>
          </a:prstGeom>
          <a:solidFill>
            <a:srgbClr val="EFF6F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Shape 12"/>
          <p:cNvSpPr/>
          <p:nvPr/>
        </p:nvSpPr>
        <p:spPr>
          <a:xfrm>
            <a:off x="2414587" y="1903214"/>
            <a:ext cx="0" cy="298996"/>
          </a:xfrm>
          <a:prstGeom prst="line">
            <a:avLst/>
          </a:prstGeom>
          <a:noFill/>
          <a:ln w="9525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409575" y="1979414"/>
            <a:ext cx="1923669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1D4ED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Min-Max</a:t>
            </a:r>
            <a:endParaRPr lang="en-US" sz="825" dirty="0"/>
          </a:p>
        </p:txBody>
      </p:sp>
      <p:sp>
        <p:nvSpPr>
          <p:cNvPr id="16" name="Shape 14"/>
          <p:cNvSpPr/>
          <p:nvPr/>
        </p:nvSpPr>
        <p:spPr>
          <a:xfrm>
            <a:off x="5634038" y="1909762"/>
            <a:ext cx="0" cy="285750"/>
          </a:xfrm>
          <a:prstGeom prst="line">
            <a:avLst/>
          </a:prstGeom>
          <a:noFill/>
          <a:ln w="9525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2686050" y="1985963"/>
            <a:ext cx="288550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75569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(x - min) / (max - min)</a:t>
            </a:r>
            <a:endParaRPr lang="en-US" sz="750" dirty="0"/>
          </a:p>
        </p:txBody>
      </p:sp>
      <p:sp>
        <p:nvSpPr>
          <p:cNvPr id="18" name="Text 16"/>
          <p:cNvSpPr/>
          <p:nvPr/>
        </p:nvSpPr>
        <p:spPr>
          <a:xfrm>
            <a:off x="5905500" y="1985963"/>
            <a:ext cx="288550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Bounded range needed [0,1]</a:t>
            </a:r>
            <a:endParaRPr lang="en-US" sz="750" dirty="0"/>
          </a:p>
        </p:txBody>
      </p:sp>
      <p:sp>
        <p:nvSpPr>
          <p:cNvPr id="19" name="Shape 17"/>
          <p:cNvSpPr/>
          <p:nvPr/>
        </p:nvSpPr>
        <p:spPr>
          <a:xfrm>
            <a:off x="295275" y="2515493"/>
            <a:ext cx="8553450" cy="0"/>
          </a:xfrm>
          <a:prstGeom prst="line">
            <a:avLst/>
          </a:prstGeom>
          <a:noFill/>
          <a:ln w="9525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295275" y="2211735"/>
            <a:ext cx="2124075" cy="298996"/>
          </a:xfrm>
          <a:prstGeom prst="rect">
            <a:avLst/>
          </a:prstGeom>
          <a:solidFill>
            <a:srgbClr val="F0FDF4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1" name="Shape 19"/>
          <p:cNvSpPr/>
          <p:nvPr/>
        </p:nvSpPr>
        <p:spPr>
          <a:xfrm>
            <a:off x="2414587" y="2211735"/>
            <a:ext cx="0" cy="298996"/>
          </a:xfrm>
          <a:prstGeom prst="line">
            <a:avLst/>
          </a:prstGeom>
          <a:noFill/>
          <a:ln w="9525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409575" y="2287935"/>
            <a:ext cx="1923669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15803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Z-Score</a:t>
            </a:r>
            <a:endParaRPr lang="en-US" sz="825" dirty="0"/>
          </a:p>
        </p:txBody>
      </p:sp>
      <p:sp>
        <p:nvSpPr>
          <p:cNvPr id="23" name="Shape 21"/>
          <p:cNvSpPr/>
          <p:nvPr/>
        </p:nvSpPr>
        <p:spPr>
          <a:xfrm>
            <a:off x="5634038" y="2218283"/>
            <a:ext cx="0" cy="285750"/>
          </a:xfrm>
          <a:prstGeom prst="line">
            <a:avLst/>
          </a:prstGeom>
          <a:noFill/>
          <a:ln w="9525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2686050" y="2294483"/>
            <a:ext cx="288550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75569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(x - μ) / σ</a:t>
            </a:r>
            <a:endParaRPr lang="en-US" sz="750" dirty="0"/>
          </a:p>
        </p:txBody>
      </p:sp>
      <p:sp>
        <p:nvSpPr>
          <p:cNvPr id="25" name="Text 23"/>
          <p:cNvSpPr/>
          <p:nvPr/>
        </p:nvSpPr>
        <p:spPr>
          <a:xfrm>
            <a:off x="5905500" y="2294483"/>
            <a:ext cx="288550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Gaussian-ish distributions</a:t>
            </a:r>
            <a:endParaRPr lang="en-US" sz="750" dirty="0"/>
          </a:p>
        </p:txBody>
      </p:sp>
      <p:sp>
        <p:nvSpPr>
          <p:cNvPr id="26" name="Shape 24"/>
          <p:cNvSpPr/>
          <p:nvPr/>
        </p:nvSpPr>
        <p:spPr>
          <a:xfrm>
            <a:off x="295275" y="2824014"/>
            <a:ext cx="8553450" cy="0"/>
          </a:xfrm>
          <a:prstGeom prst="line">
            <a:avLst/>
          </a:prstGeom>
          <a:noFill/>
          <a:ln w="9525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295275" y="2520255"/>
            <a:ext cx="2124075" cy="298996"/>
          </a:xfrm>
          <a:prstGeom prst="rect">
            <a:avLst/>
          </a:prstGeom>
          <a:solidFill>
            <a:srgbClr val="FEF3C7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8" name="Shape 26"/>
          <p:cNvSpPr/>
          <p:nvPr/>
        </p:nvSpPr>
        <p:spPr>
          <a:xfrm>
            <a:off x="2414587" y="2520255"/>
            <a:ext cx="0" cy="298996"/>
          </a:xfrm>
          <a:prstGeom prst="line">
            <a:avLst/>
          </a:prstGeom>
          <a:noFill/>
          <a:ln w="9525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409575" y="2596455"/>
            <a:ext cx="1923669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B4530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Robust</a:t>
            </a:r>
            <a:endParaRPr lang="en-US" sz="825" dirty="0"/>
          </a:p>
        </p:txBody>
      </p:sp>
      <p:sp>
        <p:nvSpPr>
          <p:cNvPr id="30" name="Shape 28"/>
          <p:cNvSpPr/>
          <p:nvPr/>
        </p:nvSpPr>
        <p:spPr>
          <a:xfrm>
            <a:off x="5634038" y="2526804"/>
            <a:ext cx="0" cy="285750"/>
          </a:xfrm>
          <a:prstGeom prst="line">
            <a:avLst/>
          </a:prstGeom>
          <a:noFill/>
          <a:ln w="9525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2686050" y="2603004"/>
            <a:ext cx="288550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75569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(x - median) / IQR</a:t>
            </a:r>
            <a:endParaRPr lang="en-US" sz="750" dirty="0"/>
          </a:p>
        </p:txBody>
      </p:sp>
      <p:sp>
        <p:nvSpPr>
          <p:cNvPr id="32" name="Text 30"/>
          <p:cNvSpPr/>
          <p:nvPr/>
        </p:nvSpPr>
        <p:spPr>
          <a:xfrm>
            <a:off x="5905500" y="2603004"/>
            <a:ext cx="288550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Many outliers present</a:t>
            </a:r>
            <a:endParaRPr lang="en-US" sz="750" dirty="0"/>
          </a:p>
        </p:txBody>
      </p:sp>
      <p:sp>
        <p:nvSpPr>
          <p:cNvPr id="33" name="Text 31"/>
          <p:cNvSpPr/>
          <p:nvPr/>
        </p:nvSpPr>
        <p:spPr>
          <a:xfrm>
            <a:off x="295275" y="2828776"/>
            <a:ext cx="2124075" cy="298996"/>
          </a:xfrm>
          <a:prstGeom prst="rect">
            <a:avLst/>
          </a:prstGeom>
          <a:solidFill>
            <a:srgbClr val="FCE7F3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4" name="Shape 32"/>
          <p:cNvSpPr/>
          <p:nvPr/>
        </p:nvSpPr>
        <p:spPr>
          <a:xfrm>
            <a:off x="2414587" y="2828776"/>
            <a:ext cx="0" cy="298996"/>
          </a:xfrm>
          <a:prstGeom prst="line">
            <a:avLst/>
          </a:prstGeom>
          <a:noFill/>
          <a:ln w="9525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409575" y="2904976"/>
            <a:ext cx="1923669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b="1" dirty="0">
                <a:solidFill>
                  <a:srgbClr val="BE185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Log Transform</a:t>
            </a:r>
            <a:endParaRPr lang="en-US" sz="825" dirty="0"/>
          </a:p>
        </p:txBody>
      </p:sp>
      <p:sp>
        <p:nvSpPr>
          <p:cNvPr id="36" name="Shape 34"/>
          <p:cNvSpPr/>
          <p:nvPr/>
        </p:nvSpPr>
        <p:spPr>
          <a:xfrm>
            <a:off x="5634038" y="2835325"/>
            <a:ext cx="0" cy="285750"/>
          </a:xfrm>
          <a:prstGeom prst="line">
            <a:avLst/>
          </a:prstGeom>
          <a:noFill/>
          <a:ln w="9525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2686050" y="2911525"/>
            <a:ext cx="288550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475569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log(x + ε)</a:t>
            </a:r>
            <a:endParaRPr lang="en-US" sz="750" dirty="0"/>
          </a:p>
        </p:txBody>
      </p:sp>
      <p:sp>
        <p:nvSpPr>
          <p:cNvPr id="38" name="Text 36"/>
          <p:cNvSpPr/>
          <p:nvPr/>
        </p:nvSpPr>
        <p:spPr>
          <a:xfrm>
            <a:off x="5905500" y="2911525"/>
            <a:ext cx="288550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Heavy-tailed, skewed data</a:t>
            </a:r>
            <a:endParaRPr lang="en-US" sz="750" dirty="0"/>
          </a:p>
        </p:txBody>
      </p:sp>
      <p:sp>
        <p:nvSpPr>
          <p:cNvPr id="39" name="Text 37"/>
          <p:cNvSpPr/>
          <p:nvPr/>
        </p:nvSpPr>
        <p:spPr>
          <a:xfrm>
            <a:off x="285750" y="3261122"/>
            <a:ext cx="2774900" cy="520005"/>
          </a:xfrm>
          <a:prstGeom prst="roundRect">
            <a:avLst>
              <a:gd name="adj" fmla="val 14654"/>
            </a:avLst>
          </a:prstGeom>
          <a:solidFill>
            <a:srgbClr val="FFFFFF"/>
          </a:solidFill>
          <a:ln w="9525">
            <a:solidFill>
              <a:srgbClr val="E2E8F0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0" name="Text 38"/>
          <p:cNvSpPr/>
          <p:nvPr/>
        </p:nvSpPr>
        <p:spPr>
          <a:xfrm>
            <a:off x="390525" y="3365897"/>
            <a:ext cx="261665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450"/>
              </a:spcAft>
              <a:buNone/>
            </a:pPr>
            <a:r>
              <a:rPr lang="en-US" sz="750" b="1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Normal Distribution</a:t>
            </a:r>
            <a:endParaRPr lang="en-US" sz="750" dirty="0"/>
          </a:p>
        </p:txBody>
      </p:sp>
      <p:sp>
        <p:nvSpPr>
          <p:cNvPr id="41" name="Text 39"/>
          <p:cNvSpPr/>
          <p:nvPr/>
        </p:nvSpPr>
        <p:spPr>
          <a:xfrm>
            <a:off x="390525" y="3556397"/>
            <a:ext cx="2616657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All methods work similarly well</a:t>
            </a:r>
            <a:endParaRPr lang="en-US" sz="675" dirty="0"/>
          </a:p>
        </p:txBody>
      </p:sp>
      <p:sp>
        <p:nvSpPr>
          <p:cNvPr id="42" name="Text 40"/>
          <p:cNvSpPr/>
          <p:nvPr/>
        </p:nvSpPr>
        <p:spPr>
          <a:xfrm>
            <a:off x="3174950" y="3251597"/>
            <a:ext cx="2793950" cy="539055"/>
          </a:xfrm>
          <a:prstGeom prst="roundRect">
            <a:avLst>
              <a:gd name="adj" fmla="val 14136"/>
            </a:avLst>
          </a:prstGeom>
          <a:solidFill>
            <a:srgbClr val="FEF3C7"/>
          </a:solidFill>
          <a:ln w="19050">
            <a:solidFill>
              <a:srgbClr val="F59E0B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3" name="Text 41"/>
          <p:cNvSpPr/>
          <p:nvPr/>
        </p:nvSpPr>
        <p:spPr>
          <a:xfrm>
            <a:off x="3289250" y="3365897"/>
            <a:ext cx="261665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450"/>
              </a:spcAft>
              <a:buNone/>
            </a:pPr>
            <a:r>
              <a:rPr lang="en-US" sz="750" b="1" dirty="0">
                <a:solidFill>
                  <a:srgbClr val="9240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Skewed + Outliers</a:t>
            </a:r>
            <a:endParaRPr lang="en-US" sz="750" dirty="0"/>
          </a:p>
        </p:txBody>
      </p:sp>
      <p:sp>
        <p:nvSpPr>
          <p:cNvPr id="44" name="Text 42"/>
          <p:cNvSpPr/>
          <p:nvPr/>
        </p:nvSpPr>
        <p:spPr>
          <a:xfrm>
            <a:off x="3289250" y="3556397"/>
            <a:ext cx="2616657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b="1" dirty="0">
                <a:solidFill>
                  <a:srgbClr val="78350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Robust scaling</a:t>
            </a:r>
            <a:r>
              <a:rPr lang="en-US" sz="675" dirty="0">
                <a:solidFill>
                  <a:srgbClr val="78350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is most effective!</a:t>
            </a:r>
            <a:endParaRPr lang="en-US" sz="675" dirty="0"/>
          </a:p>
        </p:txBody>
      </p:sp>
      <p:sp>
        <p:nvSpPr>
          <p:cNvPr id="45" name="Text 43"/>
          <p:cNvSpPr/>
          <p:nvPr/>
        </p:nvSpPr>
        <p:spPr>
          <a:xfrm>
            <a:off x="6083201" y="3261122"/>
            <a:ext cx="2774900" cy="520005"/>
          </a:xfrm>
          <a:prstGeom prst="roundRect">
            <a:avLst>
              <a:gd name="adj" fmla="val 14654"/>
            </a:avLst>
          </a:prstGeom>
          <a:solidFill>
            <a:srgbClr val="FFFFFF"/>
          </a:solidFill>
          <a:ln w="9525">
            <a:solidFill>
              <a:srgbClr val="E2E8F0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6" name="Text 44"/>
          <p:cNvSpPr/>
          <p:nvPr/>
        </p:nvSpPr>
        <p:spPr>
          <a:xfrm>
            <a:off x="6187976" y="3365897"/>
            <a:ext cx="261665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450"/>
              </a:spcAft>
              <a:buNone/>
            </a:pPr>
            <a:r>
              <a:rPr lang="en-US" sz="750" b="1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Heavy-Tailed</a:t>
            </a:r>
            <a:endParaRPr lang="en-US" sz="750" dirty="0"/>
          </a:p>
        </p:txBody>
      </p:sp>
      <p:sp>
        <p:nvSpPr>
          <p:cNvPr id="47" name="Text 45"/>
          <p:cNvSpPr/>
          <p:nvPr/>
        </p:nvSpPr>
        <p:spPr>
          <a:xfrm>
            <a:off x="6187976" y="3556397"/>
            <a:ext cx="2616657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Log transform first, then scale</a:t>
            </a:r>
            <a:endParaRPr lang="en-US" sz="675" dirty="0"/>
          </a:p>
        </p:txBody>
      </p:sp>
      <p:sp>
        <p:nvSpPr>
          <p:cNvPr id="48" name="Text 46"/>
          <p:cNvSpPr/>
          <p:nvPr/>
        </p:nvSpPr>
        <p:spPr>
          <a:xfrm>
            <a:off x="285750" y="3904952"/>
            <a:ext cx="8572500" cy="342900"/>
          </a:xfrm>
          <a:prstGeom prst="roundRect">
            <a:avLst>
              <a:gd name="adj" fmla="val 22222"/>
            </a:avLst>
          </a:prstGeom>
          <a:solidFill>
            <a:srgbClr val="FEF2F2"/>
          </a:solidFill>
          <a:ln w="9525">
            <a:solidFill>
              <a:srgbClr val="FCA5A5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9" name="Text 47"/>
          <p:cNvSpPr/>
          <p:nvPr/>
        </p:nvSpPr>
        <p:spPr>
          <a:xfrm>
            <a:off x="390525" y="4009727"/>
            <a:ext cx="853020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DC262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Critical:</a:t>
            </a:r>
            <a:r>
              <a:rPr lang="en-US" sz="750" dirty="0">
                <a:solidFill>
                  <a:srgbClr val="DC262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Fit scaler on </a:t>
            </a:r>
            <a:r>
              <a:rPr lang="en-US" sz="750" u="sng" dirty="0">
                <a:solidFill>
                  <a:srgbClr val="DC2626"/>
                </a:solidFill>
                <a:uFill>
                  <a:solidFill>
                    <a:srgbClr val="DC2626"/>
                  </a:solidFill>
                </a:uFill>
                <a:latin typeface="Arial" pitchFamily="34" charset="0"/>
                <a:ea typeface="Arial" pitchFamily="34" charset="-122"/>
                <a:cs typeface="Arial" pitchFamily="34" charset="-120"/>
              </a:rPr>
              <a:t>training data only</a:t>
            </a:r>
            <a:r>
              <a:rPr lang="en-US" sz="750" dirty="0">
                <a:solidFill>
                  <a:srgbClr val="DC262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, then transform validation/test. Save scaler parameters for inference!</a:t>
            </a:r>
            <a:endParaRPr lang="en-US" sz="750" dirty="0"/>
          </a:p>
        </p:txBody>
      </p:sp>
      <p:sp>
        <p:nvSpPr>
          <p:cNvPr id="50" name="Text 48"/>
          <p:cNvSpPr/>
          <p:nvPr/>
        </p:nvSpPr>
        <p:spPr>
          <a:xfrm>
            <a:off x="285750" y="4775895"/>
            <a:ext cx="382062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J. Paul Liu, 2026. Generative AI For Science. Leanpub, https://leanpub.com/generativeaiforscience</a:t>
            </a:r>
            <a:endParaRPr lang="en-US" sz="675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5750" y="228600"/>
            <a:ext cx="4381691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Data Splitting Strategies</a:t>
            </a:r>
            <a:endParaRPr lang="en-US" sz="2250" dirty="0"/>
          </a:p>
        </p:txBody>
      </p:sp>
      <p:sp>
        <p:nvSpPr>
          <p:cNvPr id="3" name="Text 1"/>
          <p:cNvSpPr/>
          <p:nvPr/>
        </p:nvSpPr>
        <p:spPr>
          <a:xfrm>
            <a:off x="285750" y="571500"/>
            <a:ext cx="8743950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Bef>
                <a:spcPts val="450"/>
              </a:spcBef>
              <a:buNone/>
            </a:pPr>
            <a:r>
              <a:rPr lang="en-US" sz="975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Avoiding data leakage in scientific applications</a:t>
            </a:r>
            <a:endParaRPr lang="en-US" sz="975" dirty="0"/>
          </a:p>
        </p:txBody>
      </p:sp>
      <p:sp>
        <p:nvSpPr>
          <p:cNvPr id="4" name="Text 2"/>
          <p:cNvSpPr/>
          <p:nvPr/>
        </p:nvSpPr>
        <p:spPr>
          <a:xfrm>
            <a:off x="285750" y="2149822"/>
            <a:ext cx="4229100" cy="737146"/>
          </a:xfrm>
          <a:prstGeom prst="roundRect">
            <a:avLst>
              <a:gd name="adj" fmla="val 12921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409575" y="2273647"/>
            <a:ext cx="266700" cy="266700"/>
          </a:xfrm>
          <a:prstGeom prst="roundRect">
            <a:avLst>
              <a:gd name="adj" fmla="val 21429"/>
            </a:avLst>
          </a:prstGeom>
          <a:solidFill>
            <a:srgbClr val="8B5CF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511076" y="2326928"/>
            <a:ext cx="6497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</a:t>
            </a:r>
            <a:endParaRPr lang="en-US" sz="900" dirty="0"/>
          </a:p>
        </p:txBody>
      </p:sp>
      <p:sp>
        <p:nvSpPr>
          <p:cNvPr id="7" name="Text 5"/>
          <p:cNvSpPr/>
          <p:nvPr/>
        </p:nvSpPr>
        <p:spPr>
          <a:xfrm>
            <a:off x="771525" y="2273647"/>
            <a:ext cx="1350303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Random Splitting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771525" y="2471738"/>
            <a:ext cx="1350303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Standard 70/15/15 train/val/test</a:t>
            </a:r>
            <a:endParaRPr lang="en-US" sz="750" dirty="0"/>
          </a:p>
        </p:txBody>
      </p:sp>
      <p:sp>
        <p:nvSpPr>
          <p:cNvPr id="9" name="Text 7"/>
          <p:cNvSpPr/>
          <p:nvPr/>
        </p:nvSpPr>
        <p:spPr>
          <a:xfrm>
            <a:off x="771525" y="2643188"/>
            <a:ext cx="1350303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C4B5F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Use when: i.i.d. data, no structure</a:t>
            </a:r>
            <a:endParaRPr lang="en-US" sz="675" dirty="0"/>
          </a:p>
        </p:txBody>
      </p:sp>
      <p:sp>
        <p:nvSpPr>
          <p:cNvPr id="10" name="Text 8"/>
          <p:cNvSpPr/>
          <p:nvPr/>
        </p:nvSpPr>
        <p:spPr>
          <a:xfrm>
            <a:off x="285750" y="2963168"/>
            <a:ext cx="4229100" cy="756196"/>
          </a:xfrm>
          <a:prstGeom prst="roundRect">
            <a:avLst>
              <a:gd name="adj" fmla="val 12596"/>
            </a:avLst>
          </a:prstGeom>
          <a:solidFill>
            <a:srgbClr val="3B82F6">
              <a:alpha val="20000"/>
            </a:srgbClr>
          </a:solidFill>
          <a:ln w="19050">
            <a:solidFill>
              <a:srgbClr val="3B82F6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419100" y="3096518"/>
            <a:ext cx="266700" cy="266700"/>
          </a:xfrm>
          <a:prstGeom prst="roundRect">
            <a:avLst>
              <a:gd name="adj" fmla="val 21429"/>
            </a:avLst>
          </a:prstGeom>
          <a:solidFill>
            <a:srgbClr val="3B82F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520601" y="3149798"/>
            <a:ext cx="6497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</a:t>
            </a:r>
            <a:endParaRPr lang="en-US" sz="900" dirty="0"/>
          </a:p>
        </p:txBody>
      </p:sp>
      <p:sp>
        <p:nvSpPr>
          <p:cNvPr id="13" name="Text 11"/>
          <p:cNvSpPr/>
          <p:nvPr/>
        </p:nvSpPr>
        <p:spPr>
          <a:xfrm>
            <a:off x="781050" y="3096518"/>
            <a:ext cx="1382485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Time-Series Splitting</a:t>
            </a:r>
            <a:endParaRPr lang="en-US" sz="900" dirty="0"/>
          </a:p>
        </p:txBody>
      </p:sp>
      <p:sp>
        <p:nvSpPr>
          <p:cNvPr id="14" name="Text 12"/>
          <p:cNvSpPr/>
          <p:nvPr/>
        </p:nvSpPr>
        <p:spPr>
          <a:xfrm>
            <a:off x="781050" y="3294608"/>
            <a:ext cx="1382485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Never use future to predict past!</a:t>
            </a:r>
            <a:endParaRPr lang="en-US" sz="750" dirty="0"/>
          </a:p>
        </p:txBody>
      </p:sp>
      <p:sp>
        <p:nvSpPr>
          <p:cNvPr id="15" name="Text 13"/>
          <p:cNvSpPr/>
          <p:nvPr/>
        </p:nvSpPr>
        <p:spPr>
          <a:xfrm>
            <a:off x="781050" y="3466058"/>
            <a:ext cx="1382485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93C5F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Train: before date | Test: after date</a:t>
            </a:r>
            <a:endParaRPr lang="en-US" sz="675" dirty="0"/>
          </a:p>
        </p:txBody>
      </p:sp>
      <p:sp>
        <p:nvSpPr>
          <p:cNvPr id="16" name="Text 14"/>
          <p:cNvSpPr/>
          <p:nvPr/>
        </p:nvSpPr>
        <p:spPr>
          <a:xfrm>
            <a:off x="4629150" y="2149822"/>
            <a:ext cx="4229100" cy="737146"/>
          </a:xfrm>
          <a:prstGeom prst="roundRect">
            <a:avLst>
              <a:gd name="adj" fmla="val 12921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4752975" y="2273647"/>
            <a:ext cx="266700" cy="266700"/>
          </a:xfrm>
          <a:prstGeom prst="roundRect">
            <a:avLst>
              <a:gd name="adj" fmla="val 21429"/>
            </a:avLst>
          </a:prstGeom>
          <a:solidFill>
            <a:srgbClr val="10B981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4854476" y="2326928"/>
            <a:ext cx="6497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</a:t>
            </a:r>
            <a:endParaRPr lang="en-US" sz="900" dirty="0"/>
          </a:p>
        </p:txBody>
      </p:sp>
      <p:sp>
        <p:nvSpPr>
          <p:cNvPr id="19" name="Text 17"/>
          <p:cNvSpPr/>
          <p:nvPr/>
        </p:nvSpPr>
        <p:spPr>
          <a:xfrm>
            <a:off x="5114925" y="2273647"/>
            <a:ext cx="1544461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Stratified Splitting</a:t>
            </a:r>
            <a:endParaRPr lang="en-US" sz="900" dirty="0"/>
          </a:p>
        </p:txBody>
      </p:sp>
      <p:sp>
        <p:nvSpPr>
          <p:cNvPr id="20" name="Text 18"/>
          <p:cNvSpPr/>
          <p:nvPr/>
        </p:nvSpPr>
        <p:spPr>
          <a:xfrm>
            <a:off x="5114925" y="2471738"/>
            <a:ext cx="154446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Maintain class balance across splits</a:t>
            </a:r>
            <a:endParaRPr lang="en-US" sz="750" dirty="0"/>
          </a:p>
        </p:txBody>
      </p:sp>
      <p:sp>
        <p:nvSpPr>
          <p:cNvPr id="21" name="Text 19"/>
          <p:cNvSpPr/>
          <p:nvPr/>
        </p:nvSpPr>
        <p:spPr>
          <a:xfrm>
            <a:off x="5114925" y="2643188"/>
            <a:ext cx="1544461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6EE7B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Use when: imbalanced classes</a:t>
            </a:r>
            <a:endParaRPr lang="en-US" sz="675" dirty="0"/>
          </a:p>
        </p:txBody>
      </p:sp>
      <p:sp>
        <p:nvSpPr>
          <p:cNvPr id="22" name="Text 20"/>
          <p:cNvSpPr/>
          <p:nvPr/>
        </p:nvSpPr>
        <p:spPr>
          <a:xfrm>
            <a:off x="4629150" y="2963168"/>
            <a:ext cx="4229100" cy="756196"/>
          </a:xfrm>
          <a:prstGeom prst="roundRect">
            <a:avLst>
              <a:gd name="adj" fmla="val 12596"/>
            </a:avLst>
          </a:prstGeom>
          <a:solidFill>
            <a:srgbClr val="FBBF24">
              <a:alpha val="20000"/>
            </a:srgbClr>
          </a:solidFill>
          <a:ln w="19050">
            <a:solidFill>
              <a:srgbClr val="FBBF24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3" name="Text 21"/>
          <p:cNvSpPr/>
          <p:nvPr/>
        </p:nvSpPr>
        <p:spPr>
          <a:xfrm>
            <a:off x="4762500" y="3096518"/>
            <a:ext cx="266700" cy="266700"/>
          </a:xfrm>
          <a:prstGeom prst="roundRect">
            <a:avLst>
              <a:gd name="adj" fmla="val 21429"/>
            </a:avLst>
          </a:prstGeom>
          <a:solidFill>
            <a:srgbClr val="F59E0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Text 22"/>
          <p:cNvSpPr/>
          <p:nvPr/>
        </p:nvSpPr>
        <p:spPr>
          <a:xfrm>
            <a:off x="4864001" y="3149798"/>
            <a:ext cx="6497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</a:t>
            </a:r>
            <a:endParaRPr lang="en-US" sz="900" dirty="0"/>
          </a:p>
        </p:txBody>
      </p:sp>
      <p:sp>
        <p:nvSpPr>
          <p:cNvPr id="25" name="Text 23"/>
          <p:cNvSpPr/>
          <p:nvPr/>
        </p:nvSpPr>
        <p:spPr>
          <a:xfrm>
            <a:off x="5124450" y="3096518"/>
            <a:ext cx="1545827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Spatial Splitting</a:t>
            </a:r>
            <a:endParaRPr lang="en-US" sz="900" dirty="0"/>
          </a:p>
        </p:txBody>
      </p:sp>
      <p:sp>
        <p:nvSpPr>
          <p:cNvPr id="26" name="Text 24"/>
          <p:cNvSpPr/>
          <p:nvPr/>
        </p:nvSpPr>
        <p:spPr>
          <a:xfrm>
            <a:off x="5124450" y="3294608"/>
            <a:ext cx="154582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Avoid spatial autocorrelation bias</a:t>
            </a:r>
            <a:endParaRPr lang="en-US" sz="750" dirty="0"/>
          </a:p>
        </p:txBody>
      </p:sp>
      <p:sp>
        <p:nvSpPr>
          <p:cNvPr id="27" name="Text 25"/>
          <p:cNvSpPr/>
          <p:nvPr/>
        </p:nvSpPr>
        <p:spPr>
          <a:xfrm>
            <a:off x="5124450" y="3466058"/>
            <a:ext cx="1545827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DE04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Test on geographically separate regions</a:t>
            </a:r>
            <a:endParaRPr lang="en-US" sz="675" dirty="0"/>
          </a:p>
        </p:txBody>
      </p:sp>
      <p:sp>
        <p:nvSpPr>
          <p:cNvPr id="28" name="Text 26"/>
          <p:cNvSpPr/>
          <p:nvPr/>
        </p:nvSpPr>
        <p:spPr>
          <a:xfrm>
            <a:off x="285750" y="3760589"/>
            <a:ext cx="8572500" cy="906661"/>
          </a:xfrm>
          <a:prstGeom prst="roundRect">
            <a:avLst>
              <a:gd name="adj" fmla="val 10506"/>
            </a:avLst>
          </a:prstGeom>
          <a:solidFill>
            <a:srgbClr val="FFFFFF">
              <a:alpha val="5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9" name="Text 27"/>
          <p:cNvSpPr/>
          <p:nvPr/>
        </p:nvSpPr>
        <p:spPr>
          <a:xfrm>
            <a:off x="409575" y="3884414"/>
            <a:ext cx="849134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600"/>
              </a:spcAft>
              <a:buNone/>
            </a:pPr>
            <a:r>
              <a:rPr lang="en-US" sz="750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FIGURE 3.6: TIME-SERIES CROSS-VALIDATION</a:t>
            </a:r>
            <a:endParaRPr lang="en-US" sz="750" dirty="0"/>
          </a:p>
        </p:txBody>
      </p:sp>
      <p:sp>
        <p:nvSpPr>
          <p:cNvPr id="30" name="Text 28"/>
          <p:cNvSpPr/>
          <p:nvPr/>
        </p:nvSpPr>
        <p:spPr>
          <a:xfrm>
            <a:off x="409575" y="4141589"/>
            <a:ext cx="6172200" cy="190500"/>
          </a:xfrm>
          <a:prstGeom prst="roundRect">
            <a:avLst>
              <a:gd name="adj" fmla="val 20000"/>
            </a:avLst>
          </a:prstGeom>
          <a:solidFill>
            <a:srgbClr val="3B82F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1" name="Text 29"/>
          <p:cNvSpPr/>
          <p:nvPr/>
        </p:nvSpPr>
        <p:spPr>
          <a:xfrm>
            <a:off x="3239839" y="4176861"/>
            <a:ext cx="521753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Training Data</a:t>
            </a:r>
            <a:endParaRPr lang="en-US" sz="675" dirty="0"/>
          </a:p>
        </p:txBody>
      </p:sp>
      <p:sp>
        <p:nvSpPr>
          <p:cNvPr id="32" name="Text 30"/>
          <p:cNvSpPr/>
          <p:nvPr/>
        </p:nvSpPr>
        <p:spPr>
          <a:xfrm>
            <a:off x="6619875" y="4093964"/>
            <a:ext cx="19050" cy="285750"/>
          </a:xfrm>
          <a:prstGeom prst="rect">
            <a:avLst/>
          </a:prstGeom>
          <a:solidFill>
            <a:srgbClr val="FBBF24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3" name="Text 31"/>
          <p:cNvSpPr/>
          <p:nvPr/>
        </p:nvSpPr>
        <p:spPr>
          <a:xfrm>
            <a:off x="6677025" y="4141589"/>
            <a:ext cx="2057400" cy="190500"/>
          </a:xfrm>
          <a:prstGeom prst="rect">
            <a:avLst/>
          </a:prstGeom>
          <a:solidFill>
            <a:srgbClr val="F59E0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4" name="Text 32"/>
          <p:cNvSpPr/>
          <p:nvPr/>
        </p:nvSpPr>
        <p:spPr>
          <a:xfrm>
            <a:off x="7626995" y="4176861"/>
            <a:ext cx="160458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Test</a:t>
            </a:r>
            <a:endParaRPr lang="en-US" sz="675" dirty="0"/>
          </a:p>
        </p:txBody>
      </p:sp>
      <p:sp>
        <p:nvSpPr>
          <p:cNvPr id="35" name="Text 33"/>
          <p:cNvSpPr/>
          <p:nvPr/>
        </p:nvSpPr>
        <p:spPr>
          <a:xfrm>
            <a:off x="326327" y="4436864"/>
            <a:ext cx="8491347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840"/>
              </a:lnSpc>
              <a:spcBef>
                <a:spcPts val="450"/>
              </a:spcBef>
              <a:buNone/>
            </a:pPr>
            <a:r>
              <a:rPr lang="en-US" sz="600" dirty="0">
                <a:solidFill>
                  <a:srgbClr val="FFFFFF">
                    <a:alpha val="5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← Past | Split Date | Future →</a:t>
            </a:r>
            <a:endParaRPr lang="en-US" sz="600" dirty="0"/>
          </a:p>
        </p:txBody>
      </p:sp>
      <p:sp>
        <p:nvSpPr>
          <p:cNvPr id="36" name="Text 34"/>
          <p:cNvSpPr/>
          <p:nvPr/>
        </p:nvSpPr>
        <p:spPr>
          <a:xfrm>
            <a:off x="285750" y="4775895"/>
            <a:ext cx="382062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>
                    <a:alpha val="4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J. Paul Liu, 2026. Generative AI For Science. Leanpub, https://leanpub.com/generativeaiforscience</a:t>
            </a:r>
            <a:endParaRPr lang="en-US" sz="675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8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76200" cy="5143500"/>
          </a:xfrm>
          <a:prstGeom prst="rect">
            <a:avLst/>
          </a:prstGeom>
          <a:solidFill>
            <a:srgbClr val="8B5CF6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285750" y="228600"/>
            <a:ext cx="4381691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134E4A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Data Augmentation for Science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285750" y="571500"/>
            <a:ext cx="8743950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65"/>
              </a:lnSpc>
              <a:spcBef>
                <a:spcPts val="450"/>
              </a:spcBef>
              <a:buNone/>
            </a:pPr>
            <a:r>
              <a:rPr lang="en-US" sz="975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Creating variations while preserving scientific validity</a:t>
            </a:r>
            <a:endParaRPr lang="en-US" sz="975" dirty="0"/>
          </a:p>
        </p:txBody>
      </p:sp>
      <p:sp>
        <p:nvSpPr>
          <p:cNvPr id="5" name="Text 3"/>
          <p:cNvSpPr/>
          <p:nvPr/>
        </p:nvSpPr>
        <p:spPr>
          <a:xfrm>
            <a:off x="285750" y="1940272"/>
            <a:ext cx="4210050" cy="946696"/>
          </a:xfrm>
          <a:prstGeom prst="roundRect">
            <a:avLst>
              <a:gd name="adj" fmla="val 10061"/>
            </a:avLst>
          </a:prstGeom>
          <a:solidFill>
            <a:srgbClr val="FFFFFF"/>
          </a:solidFill>
          <a:ln w="19050">
            <a:solidFill>
              <a:srgbClr val="8B5CF6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419100" y="2073622"/>
            <a:ext cx="4022217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600"/>
              </a:spcAft>
              <a:buNone/>
            </a:pPr>
            <a:r>
              <a:rPr lang="en-US" sz="900" b="1" dirty="0">
                <a:solidFill>
                  <a:srgbClr val="7C3AE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Image Data (Figure 3.8)</a:t>
            </a:r>
            <a:endParaRPr lang="en-US" sz="900" dirty="0"/>
          </a:p>
        </p:txBody>
      </p:sp>
      <p:sp>
        <p:nvSpPr>
          <p:cNvPr id="7" name="Text 5"/>
          <p:cNvSpPr/>
          <p:nvPr/>
        </p:nvSpPr>
        <p:spPr>
          <a:xfrm>
            <a:off x="419100" y="2309813"/>
            <a:ext cx="402221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600"/>
              </a:spcAft>
              <a:buNone/>
            </a:pPr>
            <a:r>
              <a:rPr lang="en-US" sz="750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Microscopy, medical imaging, satellite</a:t>
            </a:r>
            <a:endParaRPr lang="en-US" sz="750" dirty="0"/>
          </a:p>
        </p:txBody>
      </p:sp>
      <p:sp>
        <p:nvSpPr>
          <p:cNvPr id="8" name="Text 6"/>
          <p:cNvSpPr/>
          <p:nvPr/>
        </p:nvSpPr>
        <p:spPr>
          <a:xfrm>
            <a:off x="419100" y="2519363"/>
            <a:ext cx="509885" cy="234255"/>
          </a:xfrm>
          <a:prstGeom prst="roundRect">
            <a:avLst>
              <a:gd name="adj" fmla="val 16264"/>
            </a:avLst>
          </a:prstGeom>
          <a:solidFill>
            <a:srgbClr val="F5F3F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514350" y="2576513"/>
            <a:ext cx="325773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6D28D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Rotation</a:t>
            </a:r>
            <a:endParaRPr lang="en-US" sz="675" dirty="0"/>
          </a:p>
        </p:txBody>
      </p:sp>
      <p:sp>
        <p:nvSpPr>
          <p:cNvPr id="10" name="Text 8"/>
          <p:cNvSpPr/>
          <p:nvPr/>
        </p:nvSpPr>
        <p:spPr>
          <a:xfrm>
            <a:off x="986135" y="2519363"/>
            <a:ext cx="495449" cy="234255"/>
          </a:xfrm>
          <a:prstGeom prst="roundRect">
            <a:avLst>
              <a:gd name="adj" fmla="val 16264"/>
            </a:avLst>
          </a:prstGeom>
          <a:solidFill>
            <a:srgbClr val="F5F3F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1081385" y="2576513"/>
            <a:ext cx="311048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6D28D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Flip H/V</a:t>
            </a:r>
            <a:endParaRPr lang="en-US" sz="675" dirty="0"/>
          </a:p>
        </p:txBody>
      </p:sp>
      <p:sp>
        <p:nvSpPr>
          <p:cNvPr id="12" name="Text 10"/>
          <p:cNvSpPr/>
          <p:nvPr/>
        </p:nvSpPr>
        <p:spPr>
          <a:xfrm>
            <a:off x="1538734" y="2519363"/>
            <a:ext cx="595610" cy="234255"/>
          </a:xfrm>
          <a:prstGeom prst="roundRect">
            <a:avLst>
              <a:gd name="adj" fmla="val 16264"/>
            </a:avLst>
          </a:prstGeom>
          <a:solidFill>
            <a:srgbClr val="F5F3F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1633984" y="2576513"/>
            <a:ext cx="413212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6D28D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Brightness</a:t>
            </a:r>
            <a:endParaRPr lang="en-US" sz="675" dirty="0"/>
          </a:p>
        </p:txBody>
      </p:sp>
      <p:sp>
        <p:nvSpPr>
          <p:cNvPr id="14" name="Text 12"/>
          <p:cNvSpPr/>
          <p:nvPr/>
        </p:nvSpPr>
        <p:spPr>
          <a:xfrm>
            <a:off x="2191494" y="2519363"/>
            <a:ext cx="514499" cy="234255"/>
          </a:xfrm>
          <a:prstGeom prst="roundRect">
            <a:avLst>
              <a:gd name="adj" fmla="val 16264"/>
            </a:avLst>
          </a:prstGeom>
          <a:solidFill>
            <a:srgbClr val="F5F3F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5" name="Text 13"/>
          <p:cNvSpPr/>
          <p:nvPr/>
        </p:nvSpPr>
        <p:spPr>
          <a:xfrm>
            <a:off x="2286744" y="2576513"/>
            <a:ext cx="330479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6D28D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Contrast</a:t>
            </a:r>
            <a:endParaRPr lang="en-US" sz="675" dirty="0"/>
          </a:p>
        </p:txBody>
      </p:sp>
      <p:sp>
        <p:nvSpPr>
          <p:cNvPr id="16" name="Text 14"/>
          <p:cNvSpPr/>
          <p:nvPr/>
        </p:nvSpPr>
        <p:spPr>
          <a:xfrm>
            <a:off x="2763143" y="2519363"/>
            <a:ext cx="343049" cy="234255"/>
          </a:xfrm>
          <a:prstGeom prst="roundRect">
            <a:avLst>
              <a:gd name="adj" fmla="val 16264"/>
            </a:avLst>
          </a:prstGeom>
          <a:solidFill>
            <a:srgbClr val="F5F3F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2858393" y="2576513"/>
            <a:ext cx="15560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6D28D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Blur</a:t>
            </a:r>
            <a:endParaRPr lang="en-US" sz="675" dirty="0"/>
          </a:p>
        </p:txBody>
      </p:sp>
      <p:sp>
        <p:nvSpPr>
          <p:cNvPr id="18" name="Text 16"/>
          <p:cNvSpPr/>
          <p:nvPr/>
        </p:nvSpPr>
        <p:spPr>
          <a:xfrm>
            <a:off x="3163342" y="2519363"/>
            <a:ext cx="376386" cy="234255"/>
          </a:xfrm>
          <a:prstGeom prst="roundRect">
            <a:avLst>
              <a:gd name="adj" fmla="val 16264"/>
            </a:avLst>
          </a:prstGeom>
          <a:solidFill>
            <a:srgbClr val="F5F3F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3258592" y="2576513"/>
            <a:ext cx="189604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6D28D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Crop</a:t>
            </a:r>
            <a:endParaRPr lang="en-US" sz="675" dirty="0"/>
          </a:p>
        </p:txBody>
      </p:sp>
      <p:sp>
        <p:nvSpPr>
          <p:cNvPr id="20" name="Text 18"/>
          <p:cNvSpPr/>
          <p:nvPr/>
        </p:nvSpPr>
        <p:spPr>
          <a:xfrm>
            <a:off x="285750" y="2982218"/>
            <a:ext cx="4210050" cy="946696"/>
          </a:xfrm>
          <a:prstGeom prst="roundRect">
            <a:avLst>
              <a:gd name="adj" fmla="val 10061"/>
            </a:avLst>
          </a:prstGeom>
          <a:solidFill>
            <a:srgbClr val="FFFFFF"/>
          </a:solidFill>
          <a:ln w="19050">
            <a:solidFill>
              <a:srgbClr val="0891B2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419100" y="3115568"/>
            <a:ext cx="4022217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600"/>
              </a:spcAft>
              <a:buNone/>
            </a:pPr>
            <a:r>
              <a:rPr lang="en-US" sz="900" b="1" dirty="0">
                <a:solidFill>
                  <a:srgbClr val="0891B2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Time Series (Figure 3.9)</a:t>
            </a:r>
            <a:endParaRPr lang="en-US" sz="900" dirty="0"/>
          </a:p>
        </p:txBody>
      </p:sp>
      <p:sp>
        <p:nvSpPr>
          <p:cNvPr id="22" name="Text 20"/>
          <p:cNvSpPr/>
          <p:nvPr/>
        </p:nvSpPr>
        <p:spPr>
          <a:xfrm>
            <a:off x="419100" y="3351758"/>
            <a:ext cx="402221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600"/>
              </a:spcAft>
              <a:buNone/>
            </a:pPr>
            <a:r>
              <a:rPr lang="en-US" sz="750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Sensor data, climate, financial</a:t>
            </a:r>
            <a:endParaRPr lang="en-US" sz="750" dirty="0"/>
          </a:p>
        </p:txBody>
      </p:sp>
      <p:sp>
        <p:nvSpPr>
          <p:cNvPr id="23" name="Text 21"/>
          <p:cNvSpPr/>
          <p:nvPr/>
        </p:nvSpPr>
        <p:spPr>
          <a:xfrm>
            <a:off x="419100" y="3561308"/>
            <a:ext cx="490686" cy="234255"/>
          </a:xfrm>
          <a:prstGeom prst="roundRect">
            <a:avLst>
              <a:gd name="adj" fmla="val 16264"/>
            </a:avLst>
          </a:prstGeom>
          <a:solidFill>
            <a:srgbClr val="ECFEF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Text 22"/>
          <p:cNvSpPr/>
          <p:nvPr/>
        </p:nvSpPr>
        <p:spPr>
          <a:xfrm>
            <a:off x="514350" y="3618458"/>
            <a:ext cx="30619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0E749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Jittering</a:t>
            </a:r>
            <a:endParaRPr lang="en-US" sz="675" dirty="0"/>
          </a:p>
        </p:txBody>
      </p:sp>
      <p:sp>
        <p:nvSpPr>
          <p:cNvPr id="25" name="Text 23"/>
          <p:cNvSpPr/>
          <p:nvPr/>
        </p:nvSpPr>
        <p:spPr>
          <a:xfrm>
            <a:off x="966936" y="3561308"/>
            <a:ext cx="471785" cy="234255"/>
          </a:xfrm>
          <a:prstGeom prst="roundRect">
            <a:avLst>
              <a:gd name="adj" fmla="val 16264"/>
            </a:avLst>
          </a:prstGeom>
          <a:solidFill>
            <a:srgbClr val="ECFEF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1062186" y="3618458"/>
            <a:ext cx="286911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0E749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Scaling</a:t>
            </a:r>
            <a:endParaRPr lang="en-US" sz="675" dirty="0"/>
          </a:p>
        </p:txBody>
      </p:sp>
      <p:sp>
        <p:nvSpPr>
          <p:cNvPr id="27" name="Text 25"/>
          <p:cNvSpPr/>
          <p:nvPr/>
        </p:nvSpPr>
        <p:spPr>
          <a:xfrm>
            <a:off x="1495871" y="3561308"/>
            <a:ext cx="603349" cy="234255"/>
          </a:xfrm>
          <a:prstGeom prst="roundRect">
            <a:avLst>
              <a:gd name="adj" fmla="val 16264"/>
            </a:avLst>
          </a:prstGeom>
          <a:solidFill>
            <a:srgbClr val="ECFEF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8" name="Text 26"/>
          <p:cNvSpPr/>
          <p:nvPr/>
        </p:nvSpPr>
        <p:spPr>
          <a:xfrm>
            <a:off x="1591121" y="3618458"/>
            <a:ext cx="421106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0E749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Time Warp</a:t>
            </a:r>
            <a:endParaRPr lang="en-US" sz="675" dirty="0"/>
          </a:p>
        </p:txBody>
      </p:sp>
      <p:sp>
        <p:nvSpPr>
          <p:cNvPr id="29" name="Text 27"/>
          <p:cNvSpPr/>
          <p:nvPr/>
        </p:nvSpPr>
        <p:spPr>
          <a:xfrm>
            <a:off x="2156371" y="3561308"/>
            <a:ext cx="705148" cy="234255"/>
          </a:xfrm>
          <a:prstGeom prst="roundRect">
            <a:avLst>
              <a:gd name="adj" fmla="val 16264"/>
            </a:avLst>
          </a:prstGeom>
          <a:solidFill>
            <a:srgbClr val="ECFEFF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0" name="Text 28"/>
          <p:cNvSpPr/>
          <p:nvPr/>
        </p:nvSpPr>
        <p:spPr>
          <a:xfrm>
            <a:off x="2251621" y="3618458"/>
            <a:ext cx="524941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0E749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Window Slice</a:t>
            </a:r>
            <a:endParaRPr lang="en-US" sz="675" dirty="0"/>
          </a:p>
        </p:txBody>
      </p:sp>
      <p:sp>
        <p:nvSpPr>
          <p:cNvPr id="31" name="Text 29"/>
          <p:cNvSpPr/>
          <p:nvPr/>
        </p:nvSpPr>
        <p:spPr>
          <a:xfrm>
            <a:off x="4648200" y="1494681"/>
            <a:ext cx="4210050" cy="1148507"/>
          </a:xfrm>
          <a:prstGeom prst="roundRect">
            <a:avLst>
              <a:gd name="adj" fmla="val 8293"/>
            </a:avLst>
          </a:prstGeom>
          <a:solidFill>
            <a:srgbClr val="FFFFFF"/>
          </a:solidFill>
          <a:ln w="19050">
            <a:solidFill>
              <a:srgbClr val="10B981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2" name="Text 30"/>
          <p:cNvSpPr/>
          <p:nvPr/>
        </p:nvSpPr>
        <p:spPr>
          <a:xfrm>
            <a:off x="4781550" y="1628031"/>
            <a:ext cx="4022217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600"/>
              </a:spcAft>
              <a:buNone/>
            </a:pPr>
            <a:r>
              <a:rPr lang="en-US" sz="900" b="1" dirty="0">
                <a:solidFill>
                  <a:srgbClr val="0596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Molecular Data</a:t>
            </a:r>
            <a:endParaRPr lang="en-US" sz="900" dirty="0"/>
          </a:p>
        </p:txBody>
      </p:sp>
      <p:sp>
        <p:nvSpPr>
          <p:cNvPr id="33" name="Text 31"/>
          <p:cNvSpPr/>
          <p:nvPr/>
        </p:nvSpPr>
        <p:spPr>
          <a:xfrm>
            <a:off x="4781550" y="1864221"/>
            <a:ext cx="402221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600"/>
              </a:spcAft>
              <a:buNone/>
            </a:pPr>
            <a:r>
              <a:rPr lang="en-US" sz="750" dirty="0">
                <a:solidFill>
                  <a:srgbClr val="47556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Drug discovery, materials science</a:t>
            </a:r>
            <a:endParaRPr lang="en-US" sz="750" dirty="0"/>
          </a:p>
        </p:txBody>
      </p:sp>
      <p:sp>
        <p:nvSpPr>
          <p:cNvPr id="34" name="Text 32"/>
          <p:cNvSpPr/>
          <p:nvPr/>
        </p:nvSpPr>
        <p:spPr>
          <a:xfrm>
            <a:off x="4781550" y="2073771"/>
            <a:ext cx="4022217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3D conformer generation</a:t>
            </a:r>
            <a:endParaRPr lang="en-US" sz="675" dirty="0"/>
          </a:p>
        </p:txBody>
      </p:sp>
      <p:sp>
        <p:nvSpPr>
          <p:cNvPr id="35" name="Text 33"/>
          <p:cNvSpPr/>
          <p:nvPr/>
        </p:nvSpPr>
        <p:spPr>
          <a:xfrm>
            <a:off x="4781550" y="2231827"/>
            <a:ext cx="4022217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SMILES enumeration</a:t>
            </a:r>
            <a:endParaRPr lang="en-US" sz="675" dirty="0"/>
          </a:p>
        </p:txBody>
      </p:sp>
      <p:sp>
        <p:nvSpPr>
          <p:cNvPr id="36" name="Text 34"/>
          <p:cNvSpPr/>
          <p:nvPr/>
        </p:nvSpPr>
        <p:spPr>
          <a:xfrm>
            <a:off x="4781550" y="2389882"/>
            <a:ext cx="4022217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64748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Substructure substitution</a:t>
            </a:r>
            <a:endParaRPr lang="en-US" sz="675" dirty="0"/>
          </a:p>
        </p:txBody>
      </p:sp>
      <p:sp>
        <p:nvSpPr>
          <p:cNvPr id="37" name="Text 35"/>
          <p:cNvSpPr/>
          <p:nvPr/>
        </p:nvSpPr>
        <p:spPr>
          <a:xfrm>
            <a:off x="4648200" y="2738438"/>
            <a:ext cx="4210050" cy="1091357"/>
          </a:xfrm>
          <a:prstGeom prst="roundRect">
            <a:avLst>
              <a:gd name="adj" fmla="val 8728"/>
            </a:avLst>
          </a:prstGeom>
          <a:solidFill>
            <a:srgbClr val="FEF3C7"/>
          </a:solidFill>
          <a:ln w="19050">
            <a:solidFill>
              <a:srgbClr val="F59E0B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8" name="Text 36"/>
          <p:cNvSpPr/>
          <p:nvPr/>
        </p:nvSpPr>
        <p:spPr>
          <a:xfrm>
            <a:off x="4781550" y="2871788"/>
            <a:ext cx="4022217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spcAft>
                <a:spcPts val="600"/>
              </a:spcAft>
              <a:buNone/>
            </a:pPr>
            <a:r>
              <a:rPr lang="en-US" sz="900" b="1" dirty="0">
                <a:solidFill>
                  <a:srgbClr val="B4530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Synthetic Data Generation</a:t>
            </a:r>
            <a:endParaRPr lang="en-US" sz="900" dirty="0"/>
          </a:p>
        </p:txBody>
      </p:sp>
      <p:sp>
        <p:nvSpPr>
          <p:cNvPr id="39" name="Text 37"/>
          <p:cNvSpPr/>
          <p:nvPr/>
        </p:nvSpPr>
        <p:spPr>
          <a:xfrm>
            <a:off x="4781550" y="3107978"/>
            <a:ext cx="402221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spcAft>
                <a:spcPts val="600"/>
              </a:spcAft>
              <a:buNone/>
            </a:pPr>
            <a:r>
              <a:rPr lang="en-US" sz="750" dirty="0">
                <a:solidFill>
                  <a:srgbClr val="78350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Market: $0.29B (2023) → $3.79B (2032)</a:t>
            </a:r>
            <a:endParaRPr lang="en-US" sz="750" dirty="0"/>
          </a:p>
        </p:txBody>
      </p:sp>
      <p:sp>
        <p:nvSpPr>
          <p:cNvPr id="40" name="Text 38"/>
          <p:cNvSpPr/>
          <p:nvPr/>
        </p:nvSpPr>
        <p:spPr>
          <a:xfrm>
            <a:off x="4781550" y="3317528"/>
            <a:ext cx="355699" cy="182761"/>
          </a:xfrm>
          <a:prstGeom prst="roundRect">
            <a:avLst>
              <a:gd name="adj" fmla="val 20847"/>
            </a:avLst>
          </a:prstGeom>
          <a:solidFill>
            <a:srgbClr val="FFF7E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1" name="Text 39"/>
          <p:cNvSpPr/>
          <p:nvPr/>
        </p:nvSpPr>
        <p:spPr>
          <a:xfrm>
            <a:off x="4857750" y="3355628"/>
            <a:ext cx="207365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9A3412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GANs</a:t>
            </a:r>
            <a:endParaRPr lang="en-US" sz="600" dirty="0"/>
          </a:p>
        </p:txBody>
      </p:sp>
      <p:sp>
        <p:nvSpPr>
          <p:cNvPr id="42" name="Text 40"/>
          <p:cNvSpPr/>
          <p:nvPr/>
        </p:nvSpPr>
        <p:spPr>
          <a:xfrm>
            <a:off x="5175349" y="3317528"/>
            <a:ext cx="337393" cy="182761"/>
          </a:xfrm>
          <a:prstGeom prst="roundRect">
            <a:avLst>
              <a:gd name="adj" fmla="val 20847"/>
            </a:avLst>
          </a:prstGeom>
          <a:solidFill>
            <a:srgbClr val="FFF7E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3" name="Text 41"/>
          <p:cNvSpPr/>
          <p:nvPr/>
        </p:nvSpPr>
        <p:spPr>
          <a:xfrm>
            <a:off x="5251549" y="3355628"/>
            <a:ext cx="188693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9A3412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VAEs</a:t>
            </a:r>
            <a:endParaRPr lang="en-US" sz="600" dirty="0"/>
          </a:p>
        </p:txBody>
      </p:sp>
      <p:sp>
        <p:nvSpPr>
          <p:cNvPr id="44" name="Text 42"/>
          <p:cNvSpPr/>
          <p:nvPr/>
        </p:nvSpPr>
        <p:spPr>
          <a:xfrm>
            <a:off x="5550843" y="3317528"/>
            <a:ext cx="447526" cy="182761"/>
          </a:xfrm>
          <a:prstGeom prst="roundRect">
            <a:avLst>
              <a:gd name="adj" fmla="val 20847"/>
            </a:avLst>
          </a:prstGeom>
          <a:solidFill>
            <a:srgbClr val="FFF7E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5" name="Text 43"/>
          <p:cNvSpPr/>
          <p:nvPr/>
        </p:nvSpPr>
        <p:spPr>
          <a:xfrm>
            <a:off x="5627043" y="3355628"/>
            <a:ext cx="301029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9A3412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Diffusion</a:t>
            </a:r>
            <a:endParaRPr lang="en-US" sz="600" dirty="0"/>
          </a:p>
        </p:txBody>
      </p:sp>
      <p:sp>
        <p:nvSpPr>
          <p:cNvPr id="46" name="Text 44"/>
          <p:cNvSpPr/>
          <p:nvPr/>
        </p:nvSpPr>
        <p:spPr>
          <a:xfrm>
            <a:off x="6036469" y="3317528"/>
            <a:ext cx="338733" cy="182761"/>
          </a:xfrm>
          <a:prstGeom prst="roundRect">
            <a:avLst>
              <a:gd name="adj" fmla="val 20847"/>
            </a:avLst>
          </a:prstGeom>
          <a:solidFill>
            <a:srgbClr val="FFF7ED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7" name="Text 45"/>
          <p:cNvSpPr/>
          <p:nvPr/>
        </p:nvSpPr>
        <p:spPr>
          <a:xfrm>
            <a:off x="6112669" y="3355628"/>
            <a:ext cx="190059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40"/>
              </a:lnSpc>
              <a:buNone/>
            </a:pPr>
            <a:r>
              <a:rPr lang="en-US" sz="600" dirty="0">
                <a:solidFill>
                  <a:srgbClr val="9A3412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LLMs</a:t>
            </a:r>
            <a:endParaRPr lang="en-US" sz="600" dirty="0"/>
          </a:p>
        </p:txBody>
      </p:sp>
      <p:sp>
        <p:nvSpPr>
          <p:cNvPr id="48" name="Text 46"/>
          <p:cNvSpPr/>
          <p:nvPr/>
        </p:nvSpPr>
        <p:spPr>
          <a:xfrm>
            <a:off x="4781550" y="3576489"/>
            <a:ext cx="4022217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Bef>
                <a:spcPts val="300"/>
              </a:spcBef>
              <a:buNone/>
            </a:pPr>
            <a:r>
              <a:rPr lang="en-US" sz="675" dirty="0">
                <a:solidFill>
                  <a:srgbClr val="78350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60% of AI projects use synthetic data (2024)</a:t>
            </a:r>
            <a:endParaRPr lang="en-US" sz="675" dirty="0"/>
          </a:p>
        </p:txBody>
      </p:sp>
      <p:sp>
        <p:nvSpPr>
          <p:cNvPr id="49" name="Text 47"/>
          <p:cNvSpPr/>
          <p:nvPr/>
        </p:nvSpPr>
        <p:spPr>
          <a:xfrm>
            <a:off x="4648200" y="3925044"/>
            <a:ext cx="4210050" cy="449461"/>
          </a:xfrm>
          <a:prstGeom prst="roundRect">
            <a:avLst>
              <a:gd name="adj" fmla="val 16954"/>
            </a:avLst>
          </a:prstGeom>
          <a:solidFill>
            <a:srgbClr val="FEF2F2"/>
          </a:solidFill>
          <a:ln w="9525">
            <a:solidFill>
              <a:srgbClr val="FCA5A5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0" name="Text 48"/>
          <p:cNvSpPr/>
          <p:nvPr/>
        </p:nvSpPr>
        <p:spPr>
          <a:xfrm>
            <a:off x="4752975" y="4029819"/>
            <a:ext cx="4080510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b="1" dirty="0">
                <a:solidFill>
                  <a:srgbClr val="DC262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Caution:</a:t>
            </a:r>
            <a:r>
              <a:rPr lang="en-US" sz="675" dirty="0">
                <a:solidFill>
                  <a:srgbClr val="DC262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Augmentations must preserve scientific validity! Rotation may not be valid for oriented structures.</a:t>
            </a:r>
            <a:endParaRPr lang="en-US" sz="675" dirty="0"/>
          </a:p>
        </p:txBody>
      </p:sp>
      <p:sp>
        <p:nvSpPr>
          <p:cNvPr id="51" name="Text 49"/>
          <p:cNvSpPr/>
          <p:nvPr/>
        </p:nvSpPr>
        <p:spPr>
          <a:xfrm>
            <a:off x="285750" y="4775895"/>
            <a:ext cx="382062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J. Paul Liu, 2026. Generative AI For Science. Leanpub, https://leanpub.com/generativeaiforscience</a:t>
            </a:r>
            <a:endParaRPr lang="en-US" sz="675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5750" y="228600"/>
            <a:ext cx="8743950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HIGH DIMENSIONALITY</a:t>
            </a:r>
            <a:endParaRPr lang="en-US" sz="825" dirty="0"/>
          </a:p>
        </p:txBody>
      </p:sp>
      <p:sp>
        <p:nvSpPr>
          <p:cNvPr id="3" name="Text 1"/>
          <p:cNvSpPr/>
          <p:nvPr/>
        </p:nvSpPr>
        <p:spPr>
          <a:xfrm>
            <a:off x="285750" y="432346"/>
            <a:ext cx="4381691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Dimensionality Reduction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285750" y="1658392"/>
            <a:ext cx="4294251" cy="2931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55"/>
              </a:lnSpc>
              <a:buNone/>
            </a:pPr>
            <a:r>
              <a:rPr lang="en-US" sz="825" dirty="0">
                <a:solidFill>
                  <a:srgbClr val="FFFFFF">
                    <a:alpha val="8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Scientific data is often high-dimensional: 20,000+ genes, megapixel images, millions of grid cells.</a:t>
            </a:r>
            <a:endParaRPr lang="en-US" sz="825" dirty="0"/>
          </a:p>
        </p:txBody>
      </p:sp>
      <p:sp>
        <p:nvSpPr>
          <p:cNvPr id="5" name="Text 3"/>
          <p:cNvSpPr/>
          <p:nvPr/>
        </p:nvSpPr>
        <p:spPr>
          <a:xfrm>
            <a:off x="285750" y="2046833"/>
            <a:ext cx="4210050" cy="1333500"/>
          </a:xfrm>
          <a:prstGeom prst="roundRect">
            <a:avLst>
              <a:gd name="adj" fmla="val 7143"/>
            </a:avLst>
          </a:prstGeom>
          <a:solidFill>
            <a:srgbClr val="FFFFFF">
              <a:alpha val="10000"/>
            </a:srgbClr>
          </a:solidFill>
          <a:ln w="9525">
            <a:solidFill>
              <a:srgbClr val="FFFFFF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295275" y="2056358"/>
            <a:ext cx="4191000" cy="285750"/>
          </a:xfrm>
          <a:prstGeom prst="rect">
            <a:avLst/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409575" y="2132558"/>
            <a:ext cx="1065973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Method</a:t>
            </a:r>
            <a:endParaRPr lang="en-US" sz="750" dirty="0"/>
          </a:p>
        </p:txBody>
      </p:sp>
      <p:sp>
        <p:nvSpPr>
          <p:cNvPr id="8" name="Text 6"/>
          <p:cNvSpPr/>
          <p:nvPr/>
        </p:nvSpPr>
        <p:spPr>
          <a:xfrm>
            <a:off x="1607046" y="2132558"/>
            <a:ext cx="1065973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Type</a:t>
            </a:r>
            <a:endParaRPr lang="en-US" sz="750" dirty="0"/>
          </a:p>
        </p:txBody>
      </p:sp>
      <p:sp>
        <p:nvSpPr>
          <p:cNvPr id="9" name="Text 7"/>
          <p:cNvSpPr/>
          <p:nvPr/>
        </p:nvSpPr>
        <p:spPr>
          <a:xfrm>
            <a:off x="2804517" y="2132558"/>
            <a:ext cx="159895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Use Case</a:t>
            </a:r>
            <a:endParaRPr lang="en-US" sz="750" dirty="0"/>
          </a:p>
        </p:txBody>
      </p:sp>
      <p:sp>
        <p:nvSpPr>
          <p:cNvPr id="10" name="Shape 8"/>
          <p:cNvSpPr/>
          <p:nvPr/>
        </p:nvSpPr>
        <p:spPr>
          <a:xfrm>
            <a:off x="295275" y="2346871"/>
            <a:ext cx="4191000" cy="0"/>
          </a:xfrm>
          <a:prstGeom prst="line">
            <a:avLst/>
          </a:prstGeom>
          <a:noFill/>
          <a:ln w="9525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409575" y="2408783"/>
            <a:ext cx="1065973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FBBF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PCA</a:t>
            </a:r>
            <a:endParaRPr lang="en-US" sz="750" dirty="0"/>
          </a:p>
        </p:txBody>
      </p:sp>
      <p:sp>
        <p:nvSpPr>
          <p:cNvPr id="12" name="Text 10"/>
          <p:cNvSpPr/>
          <p:nvPr/>
        </p:nvSpPr>
        <p:spPr>
          <a:xfrm>
            <a:off x="1607046" y="2408783"/>
            <a:ext cx="1065973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Linear</a:t>
            </a:r>
            <a:endParaRPr lang="en-US" sz="750" dirty="0"/>
          </a:p>
        </p:txBody>
      </p:sp>
      <p:sp>
        <p:nvSpPr>
          <p:cNvPr id="13" name="Text 11"/>
          <p:cNvSpPr/>
          <p:nvPr/>
        </p:nvSpPr>
        <p:spPr>
          <a:xfrm>
            <a:off x="2804517" y="2408783"/>
            <a:ext cx="159895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Baseline, interpretable</a:t>
            </a:r>
            <a:endParaRPr lang="en-US" sz="750" dirty="0"/>
          </a:p>
        </p:txBody>
      </p:sp>
      <p:sp>
        <p:nvSpPr>
          <p:cNvPr id="14" name="Shape 12"/>
          <p:cNvSpPr/>
          <p:nvPr/>
        </p:nvSpPr>
        <p:spPr>
          <a:xfrm>
            <a:off x="295275" y="2604046"/>
            <a:ext cx="4191000" cy="0"/>
          </a:xfrm>
          <a:prstGeom prst="line">
            <a:avLst/>
          </a:prstGeom>
          <a:noFill/>
          <a:ln w="9525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409575" y="2665958"/>
            <a:ext cx="1065973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EC489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t-SNE</a:t>
            </a:r>
            <a:endParaRPr lang="en-US" sz="750" dirty="0"/>
          </a:p>
        </p:txBody>
      </p:sp>
      <p:sp>
        <p:nvSpPr>
          <p:cNvPr id="16" name="Text 14"/>
          <p:cNvSpPr/>
          <p:nvPr/>
        </p:nvSpPr>
        <p:spPr>
          <a:xfrm>
            <a:off x="1607046" y="2665958"/>
            <a:ext cx="1065973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Non-linear</a:t>
            </a:r>
            <a:endParaRPr lang="en-US" sz="750" dirty="0"/>
          </a:p>
        </p:txBody>
      </p:sp>
      <p:sp>
        <p:nvSpPr>
          <p:cNvPr id="17" name="Text 15"/>
          <p:cNvSpPr/>
          <p:nvPr/>
        </p:nvSpPr>
        <p:spPr>
          <a:xfrm>
            <a:off x="2804517" y="2665958"/>
            <a:ext cx="159895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Visualization only</a:t>
            </a:r>
            <a:endParaRPr lang="en-US" sz="750" dirty="0"/>
          </a:p>
        </p:txBody>
      </p:sp>
      <p:sp>
        <p:nvSpPr>
          <p:cNvPr id="18" name="Shape 16"/>
          <p:cNvSpPr/>
          <p:nvPr/>
        </p:nvSpPr>
        <p:spPr>
          <a:xfrm>
            <a:off x="295275" y="2861221"/>
            <a:ext cx="4191000" cy="0"/>
          </a:xfrm>
          <a:prstGeom prst="line">
            <a:avLst/>
          </a:prstGeom>
          <a:noFill/>
          <a:ln w="9525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409575" y="2923133"/>
            <a:ext cx="1065973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3B82F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UMAP</a:t>
            </a:r>
            <a:endParaRPr lang="en-US" sz="750" dirty="0"/>
          </a:p>
        </p:txBody>
      </p:sp>
      <p:sp>
        <p:nvSpPr>
          <p:cNvPr id="20" name="Text 18"/>
          <p:cNvSpPr/>
          <p:nvPr/>
        </p:nvSpPr>
        <p:spPr>
          <a:xfrm>
            <a:off x="1607046" y="2923133"/>
            <a:ext cx="1065973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Non-linear</a:t>
            </a:r>
            <a:endParaRPr lang="en-US" sz="750" dirty="0"/>
          </a:p>
        </p:txBody>
      </p:sp>
      <p:sp>
        <p:nvSpPr>
          <p:cNvPr id="21" name="Text 19"/>
          <p:cNvSpPr/>
          <p:nvPr/>
        </p:nvSpPr>
        <p:spPr>
          <a:xfrm>
            <a:off x="2804517" y="2923133"/>
            <a:ext cx="159895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Viz + clustering</a:t>
            </a:r>
            <a:endParaRPr lang="en-US" sz="750" dirty="0"/>
          </a:p>
        </p:txBody>
      </p:sp>
      <p:sp>
        <p:nvSpPr>
          <p:cNvPr id="22" name="Shape 20"/>
          <p:cNvSpPr/>
          <p:nvPr/>
        </p:nvSpPr>
        <p:spPr>
          <a:xfrm>
            <a:off x="295275" y="3118396"/>
            <a:ext cx="4191000" cy="0"/>
          </a:xfrm>
          <a:prstGeom prst="line">
            <a:avLst/>
          </a:prstGeom>
          <a:noFill/>
          <a:ln w="9525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409575" y="3180308"/>
            <a:ext cx="1065973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10B98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Autoencoder</a:t>
            </a:r>
            <a:endParaRPr lang="en-US" sz="750" dirty="0"/>
          </a:p>
        </p:txBody>
      </p:sp>
      <p:sp>
        <p:nvSpPr>
          <p:cNvPr id="24" name="Text 22"/>
          <p:cNvSpPr/>
          <p:nvPr/>
        </p:nvSpPr>
        <p:spPr>
          <a:xfrm>
            <a:off x="1607046" y="3180308"/>
            <a:ext cx="1065973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Neural</a:t>
            </a:r>
            <a:endParaRPr lang="en-US" sz="750" dirty="0"/>
          </a:p>
        </p:txBody>
      </p:sp>
      <p:sp>
        <p:nvSpPr>
          <p:cNvPr id="25" name="Text 23"/>
          <p:cNvSpPr/>
          <p:nvPr/>
        </p:nvSpPr>
        <p:spPr>
          <a:xfrm>
            <a:off x="2804517" y="3180308"/>
            <a:ext cx="1598959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FFFFF">
                    <a:alpha val="7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Learned representations</a:t>
            </a:r>
            <a:endParaRPr lang="en-US" sz="750" dirty="0"/>
          </a:p>
        </p:txBody>
      </p:sp>
      <p:sp>
        <p:nvSpPr>
          <p:cNvPr id="26" name="Text 24"/>
          <p:cNvSpPr/>
          <p:nvPr/>
        </p:nvSpPr>
        <p:spPr>
          <a:xfrm>
            <a:off x="285750" y="3475583"/>
            <a:ext cx="4210050" cy="708422"/>
          </a:xfrm>
          <a:prstGeom prst="roundRect">
            <a:avLst>
              <a:gd name="adj" fmla="val 10756"/>
            </a:avLst>
          </a:prstGeom>
          <a:solidFill>
            <a:srgbClr val="1E293B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7" name="Text 25"/>
          <p:cNvSpPr/>
          <p:nvPr/>
        </p:nvSpPr>
        <p:spPr>
          <a:xfrm>
            <a:off x="381000" y="3570833"/>
            <a:ext cx="4099941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spcAft>
                <a:spcPts val="300"/>
              </a:spcAft>
              <a:buNone/>
            </a:pPr>
            <a:r>
              <a:rPr lang="en-US" sz="675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PCA EXAMPLE: 20,000 genes → 50 components</a:t>
            </a:r>
            <a:endParaRPr lang="en-US" sz="675" dirty="0"/>
          </a:p>
        </p:txBody>
      </p:sp>
      <p:sp>
        <p:nvSpPr>
          <p:cNvPr id="28" name="Text 26"/>
          <p:cNvSpPr/>
          <p:nvPr/>
        </p:nvSpPr>
        <p:spPr>
          <a:xfrm>
            <a:off x="381000" y="3728889"/>
            <a:ext cx="4099941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67E8F9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pca = PCA(n_components=50)</a:t>
            </a:r>
            <a:endParaRPr lang="en-US" sz="675" dirty="0"/>
          </a:p>
        </p:txBody>
      </p:sp>
      <p:sp>
        <p:nvSpPr>
          <p:cNvPr id="29" name="Text 27"/>
          <p:cNvSpPr/>
          <p:nvPr/>
        </p:nvSpPr>
        <p:spPr>
          <a:xfrm>
            <a:off x="381000" y="3848844"/>
            <a:ext cx="4099941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A5B4FC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X_reduced = pca.fit_transform(X_genes)</a:t>
            </a:r>
            <a:endParaRPr lang="en-US" sz="675" dirty="0"/>
          </a:p>
        </p:txBody>
      </p:sp>
      <p:sp>
        <p:nvSpPr>
          <p:cNvPr id="30" name="Text 28"/>
          <p:cNvSpPr/>
          <p:nvPr/>
        </p:nvSpPr>
        <p:spPr>
          <a:xfrm>
            <a:off x="381000" y="3968800"/>
            <a:ext cx="4099941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6EE7B7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# ~90% variance explained</a:t>
            </a:r>
            <a:endParaRPr lang="en-US" sz="675" dirty="0"/>
          </a:p>
        </p:txBody>
      </p:sp>
      <p:sp>
        <p:nvSpPr>
          <p:cNvPr id="31" name="Text 29"/>
          <p:cNvSpPr/>
          <p:nvPr/>
        </p:nvSpPr>
        <p:spPr>
          <a:xfrm>
            <a:off x="4648200" y="1946970"/>
            <a:ext cx="429425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dirty="0">
                <a:solidFill>
                  <a:srgbClr val="FBBF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FIGURE 3.3-3.4: METHOD COMPARISON</a:t>
            </a:r>
            <a:endParaRPr lang="en-US" sz="750" dirty="0"/>
          </a:p>
        </p:txBody>
      </p:sp>
      <p:sp>
        <p:nvSpPr>
          <p:cNvPr id="32" name="Text 30"/>
          <p:cNvSpPr/>
          <p:nvPr/>
        </p:nvSpPr>
        <p:spPr>
          <a:xfrm>
            <a:off x="4648200" y="2175570"/>
            <a:ext cx="1352550" cy="1148507"/>
          </a:xfrm>
          <a:prstGeom prst="roundRect">
            <a:avLst>
              <a:gd name="adj" fmla="val 6635"/>
            </a:avLst>
          </a:prstGeom>
          <a:solidFill>
            <a:srgbClr val="FBBF24">
              <a:alpha val="15000"/>
            </a:srgbClr>
          </a:solidFill>
          <a:ln w="9525">
            <a:solidFill>
              <a:srgbClr val="FBBF24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3" name="Text 31"/>
          <p:cNvSpPr/>
          <p:nvPr/>
        </p:nvSpPr>
        <p:spPr>
          <a:xfrm>
            <a:off x="4741545" y="2280345"/>
            <a:ext cx="1165860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FDE04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PCA</a:t>
            </a:r>
            <a:endParaRPr lang="en-US" sz="825" dirty="0"/>
          </a:p>
        </p:txBody>
      </p:sp>
      <p:sp>
        <p:nvSpPr>
          <p:cNvPr id="34" name="Text 32"/>
          <p:cNvSpPr/>
          <p:nvPr/>
        </p:nvSpPr>
        <p:spPr>
          <a:xfrm>
            <a:off x="4752975" y="2484090"/>
            <a:ext cx="1143000" cy="571500"/>
          </a:xfrm>
          <a:prstGeom prst="roundRect">
            <a:avLst>
              <a:gd name="adj" fmla="val 6667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5" name="Text 33"/>
          <p:cNvSpPr/>
          <p:nvPr/>
        </p:nvSpPr>
        <p:spPr>
          <a:xfrm>
            <a:off x="5215327" y="2649885"/>
            <a:ext cx="218295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890"/>
              </a:lnSpc>
              <a:buNone/>
            </a:pPr>
            <a:r>
              <a:rPr lang="en-US" sz="1350" dirty="0">
                <a:solidFill>
                  <a:srgbClr val="FFFFFF">
                    <a:alpha val="5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📊</a:t>
            </a:r>
            <a:endParaRPr lang="en-US" sz="1350" dirty="0"/>
          </a:p>
        </p:txBody>
      </p:sp>
      <p:sp>
        <p:nvSpPr>
          <p:cNvPr id="36" name="Text 34"/>
          <p:cNvSpPr/>
          <p:nvPr/>
        </p:nvSpPr>
        <p:spPr>
          <a:xfrm>
            <a:off x="4741545" y="3112740"/>
            <a:ext cx="1165860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840"/>
              </a:lnSpc>
              <a:spcBef>
                <a:spcPts val="450"/>
              </a:spcBef>
              <a:buNone/>
            </a:pPr>
            <a:r>
              <a:rPr lang="en-US" sz="600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Global structure</a:t>
            </a:r>
            <a:endParaRPr lang="en-US" sz="600" dirty="0"/>
          </a:p>
        </p:txBody>
      </p:sp>
      <p:sp>
        <p:nvSpPr>
          <p:cNvPr id="37" name="Text 35"/>
          <p:cNvSpPr/>
          <p:nvPr/>
        </p:nvSpPr>
        <p:spPr>
          <a:xfrm>
            <a:off x="6076950" y="2175570"/>
            <a:ext cx="1352550" cy="1148507"/>
          </a:xfrm>
          <a:prstGeom prst="roundRect">
            <a:avLst>
              <a:gd name="adj" fmla="val 6635"/>
            </a:avLst>
          </a:prstGeom>
          <a:solidFill>
            <a:srgbClr val="EC4899">
              <a:alpha val="15000"/>
            </a:srgbClr>
          </a:solidFill>
          <a:ln w="9525">
            <a:solidFill>
              <a:srgbClr val="EC4899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8" name="Text 36"/>
          <p:cNvSpPr/>
          <p:nvPr/>
        </p:nvSpPr>
        <p:spPr>
          <a:xfrm>
            <a:off x="6170295" y="2280345"/>
            <a:ext cx="1165860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F9A8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t-SNE</a:t>
            </a:r>
            <a:endParaRPr lang="en-US" sz="825" dirty="0"/>
          </a:p>
        </p:txBody>
      </p:sp>
      <p:sp>
        <p:nvSpPr>
          <p:cNvPr id="39" name="Text 37"/>
          <p:cNvSpPr/>
          <p:nvPr/>
        </p:nvSpPr>
        <p:spPr>
          <a:xfrm>
            <a:off x="6181725" y="2484090"/>
            <a:ext cx="1143000" cy="571500"/>
          </a:xfrm>
          <a:prstGeom prst="roundRect">
            <a:avLst>
              <a:gd name="adj" fmla="val 6667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0" name="Text 38"/>
          <p:cNvSpPr/>
          <p:nvPr/>
        </p:nvSpPr>
        <p:spPr>
          <a:xfrm>
            <a:off x="6425784" y="2649885"/>
            <a:ext cx="654734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890"/>
              </a:lnSpc>
              <a:buNone/>
            </a:pPr>
            <a:r>
              <a:rPr lang="en-US" sz="1350" dirty="0">
                <a:solidFill>
                  <a:srgbClr val="FFFFFF">
                    <a:alpha val="5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🔵🟢🟣</a:t>
            </a:r>
            <a:endParaRPr lang="en-US" sz="1350" dirty="0"/>
          </a:p>
        </p:txBody>
      </p:sp>
      <p:sp>
        <p:nvSpPr>
          <p:cNvPr id="41" name="Text 39"/>
          <p:cNvSpPr/>
          <p:nvPr/>
        </p:nvSpPr>
        <p:spPr>
          <a:xfrm>
            <a:off x="6170295" y="3112740"/>
            <a:ext cx="1165860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840"/>
              </a:lnSpc>
              <a:spcBef>
                <a:spcPts val="450"/>
              </a:spcBef>
              <a:buNone/>
            </a:pPr>
            <a:r>
              <a:rPr lang="en-US" sz="600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Local clusters</a:t>
            </a:r>
            <a:endParaRPr lang="en-US" sz="600" dirty="0"/>
          </a:p>
        </p:txBody>
      </p:sp>
      <p:sp>
        <p:nvSpPr>
          <p:cNvPr id="42" name="Text 40"/>
          <p:cNvSpPr/>
          <p:nvPr/>
        </p:nvSpPr>
        <p:spPr>
          <a:xfrm>
            <a:off x="7505700" y="2175570"/>
            <a:ext cx="1352550" cy="1148507"/>
          </a:xfrm>
          <a:prstGeom prst="roundRect">
            <a:avLst>
              <a:gd name="adj" fmla="val 6635"/>
            </a:avLst>
          </a:prstGeom>
          <a:solidFill>
            <a:srgbClr val="3B82F6">
              <a:alpha val="15000"/>
            </a:srgbClr>
          </a:solidFill>
          <a:ln w="9525">
            <a:solidFill>
              <a:srgbClr val="3B82F6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3" name="Text 41"/>
          <p:cNvSpPr/>
          <p:nvPr/>
        </p:nvSpPr>
        <p:spPr>
          <a:xfrm>
            <a:off x="7599045" y="2280345"/>
            <a:ext cx="1165860" cy="1465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55"/>
              </a:lnSpc>
              <a:spcAft>
                <a:spcPts val="450"/>
              </a:spcAft>
              <a:buNone/>
            </a:pPr>
            <a:r>
              <a:rPr lang="en-US" sz="825" b="1" dirty="0">
                <a:solidFill>
                  <a:srgbClr val="93C5F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UMAP</a:t>
            </a:r>
            <a:endParaRPr lang="en-US" sz="825" dirty="0"/>
          </a:p>
        </p:txBody>
      </p:sp>
      <p:sp>
        <p:nvSpPr>
          <p:cNvPr id="44" name="Text 42"/>
          <p:cNvSpPr/>
          <p:nvPr/>
        </p:nvSpPr>
        <p:spPr>
          <a:xfrm>
            <a:off x="7610475" y="2484090"/>
            <a:ext cx="1143000" cy="571500"/>
          </a:xfrm>
          <a:prstGeom prst="roundRect">
            <a:avLst>
              <a:gd name="adj" fmla="val 6667"/>
            </a:avLst>
          </a:prstGeom>
          <a:solidFill>
            <a:srgbClr val="FFFFFF">
              <a:alpha val="10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5" name="Text 43"/>
          <p:cNvSpPr/>
          <p:nvPr/>
        </p:nvSpPr>
        <p:spPr>
          <a:xfrm>
            <a:off x="7854534" y="2649885"/>
            <a:ext cx="654734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890"/>
              </a:lnSpc>
              <a:buNone/>
            </a:pPr>
            <a:r>
              <a:rPr lang="en-US" sz="1350" dirty="0">
                <a:solidFill>
                  <a:srgbClr val="FFFFFF">
                    <a:alpha val="5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🔵🟢🟣</a:t>
            </a:r>
            <a:endParaRPr lang="en-US" sz="1350" dirty="0"/>
          </a:p>
        </p:txBody>
      </p:sp>
      <p:sp>
        <p:nvSpPr>
          <p:cNvPr id="46" name="Text 44"/>
          <p:cNvSpPr/>
          <p:nvPr/>
        </p:nvSpPr>
        <p:spPr>
          <a:xfrm>
            <a:off x="7599045" y="3112740"/>
            <a:ext cx="1165860" cy="106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840"/>
              </a:lnSpc>
              <a:spcBef>
                <a:spcPts val="450"/>
              </a:spcBef>
              <a:buNone/>
            </a:pPr>
            <a:r>
              <a:rPr lang="en-US" sz="600" dirty="0">
                <a:solidFill>
                  <a:srgbClr val="FFFFFF">
                    <a:alpha val="6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Local + global</a:t>
            </a:r>
            <a:endParaRPr lang="en-US" sz="600" dirty="0"/>
          </a:p>
        </p:txBody>
      </p:sp>
      <p:sp>
        <p:nvSpPr>
          <p:cNvPr id="47" name="Text 45"/>
          <p:cNvSpPr/>
          <p:nvPr/>
        </p:nvSpPr>
        <p:spPr>
          <a:xfrm>
            <a:off x="4648200" y="3419326"/>
            <a:ext cx="4210050" cy="476250"/>
          </a:xfrm>
          <a:prstGeom prst="roundRect">
            <a:avLst>
              <a:gd name="adj" fmla="val 16000"/>
            </a:avLst>
          </a:prstGeom>
          <a:solidFill>
            <a:srgbClr val="5EEAD4">
              <a:alpha val="15000"/>
            </a:srgbClr>
          </a:solidFill>
          <a:ln w="9525">
            <a:solidFill>
              <a:srgbClr val="5EEAD4"/>
            </a:solidFill>
          </a:ln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8" name="Text 46"/>
          <p:cNvSpPr/>
          <p:nvPr/>
        </p:nvSpPr>
        <p:spPr>
          <a:xfrm>
            <a:off x="4752975" y="3524101"/>
            <a:ext cx="408051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750" b="1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Insight:</a:t>
            </a:r>
            <a:r>
              <a:rPr lang="en-US" sz="750" dirty="0">
                <a:solidFill>
                  <a:srgbClr val="5EEAD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PCA for variance structure, t-SNE for local clusters, UMAP balances both. Each reveals different aspects of data geometry.</a:t>
            </a:r>
            <a:endParaRPr lang="en-US" sz="750" dirty="0"/>
          </a:p>
        </p:txBody>
      </p:sp>
      <p:sp>
        <p:nvSpPr>
          <p:cNvPr id="49" name="Text 47"/>
          <p:cNvSpPr/>
          <p:nvPr/>
        </p:nvSpPr>
        <p:spPr>
          <a:xfrm>
            <a:off x="285750" y="4775895"/>
            <a:ext cx="3820620" cy="119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"/>
              </a:lnSpc>
              <a:buNone/>
            </a:pPr>
            <a:r>
              <a:rPr lang="en-US" sz="675" dirty="0">
                <a:solidFill>
                  <a:srgbClr val="FFFFFF">
                    <a:alpha val="4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J. Paul Liu, 2026. Generative AI For Science. Leanpub, https://leanpub.com/generativeaiforscience</a:t>
            </a:r>
            <a:endParaRPr lang="en-US" sz="675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1934</Words>
  <Application>Microsoft Macintosh PowerPoint</Application>
  <PresentationFormat>On-screen Show (16:9)</PresentationFormat>
  <Paragraphs>404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Courier New</vt:lpstr>
      <vt:lpstr>Georgia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3: Scientific Data &amp; Workflows</dc:title>
  <dc:subject>The Data Challenge in Science</dc:subject>
  <dc:creator>J. Paul Liu</dc:creator>
  <cp:lastModifiedBy>Paul Liu</cp:lastModifiedBy>
  <cp:revision>3</cp:revision>
  <dcterms:created xsi:type="dcterms:W3CDTF">2026-01-09T00:33:09Z</dcterms:created>
  <dcterms:modified xsi:type="dcterms:W3CDTF">2026-01-09T13:53:25Z</dcterms:modified>
</cp:coreProperties>
</file>